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D3133">
              <a:alpha val="80000"/>
            </a:srgbClr>
          </a:solidFill>
          <a:ln/>
        </p:spPr>
      </p:sp>
      <p:sp>
        <p:nvSpPr>
          <p:cNvPr id="6" name="Text 3"/>
          <p:cNvSpPr/>
          <p:nvPr/>
        </p:nvSpPr>
        <p:spPr>
          <a:xfrm>
            <a:off x="864037" y="2368034"/>
            <a:ext cx="12902327" cy="1543050"/>
          </a:xfrm>
          <a:prstGeom prst="rect">
            <a:avLst/>
          </a:prstGeom>
          <a:noFill/>
          <a:ln/>
        </p:spPr>
        <p:txBody>
          <a:bodyPr wrap="square" rtlCol="0" anchor="t"/>
          <a:lstStyle/>
          <a:p>
            <a:pPr indent="0" marL="0">
              <a:lnSpc>
                <a:spcPts val="6075"/>
              </a:lnSpc>
              <a:buNone/>
            </a:pPr>
            <a:r>
              <a:rPr lang="en-US" sz="4860" dirty="0">
                <a:solidFill>
                  <a:srgbClr val="F7F7F8"/>
                </a:solidFill>
                <a:latin typeface="DM Sans" pitchFamily="34" charset="0"/>
                <a:ea typeface="DM Sans" pitchFamily="34" charset="-122"/>
                <a:cs typeface="DM Sans" pitchFamily="34" charset="-120"/>
              </a:rPr>
              <a:t>Power BI Desktop Heart Disease Diagnostic Analysis</a:t>
            </a:r>
            <a:endParaRPr lang="en-US" sz="4860" dirty="0"/>
          </a:p>
        </p:txBody>
      </p:sp>
      <p:sp>
        <p:nvSpPr>
          <p:cNvPr id="7" name="Text 4"/>
          <p:cNvSpPr/>
          <p:nvPr/>
        </p:nvSpPr>
        <p:spPr>
          <a:xfrm>
            <a:off x="864037" y="4281368"/>
            <a:ext cx="12902327" cy="1580198"/>
          </a:xfrm>
          <a:prstGeom prst="rect">
            <a:avLst/>
          </a:prstGeom>
          <a:noFill/>
          <a:ln/>
        </p:spPr>
        <p:txBody>
          <a:bodyPr wrap="square" rtlCol="0" anchor="t"/>
          <a:lstStyle/>
          <a:p>
            <a:pPr indent="0" marL="0">
              <a:lnSpc>
                <a:spcPts val="3110"/>
              </a:lnSpc>
              <a:buNone/>
            </a:pPr>
            <a:r>
              <a:rPr lang="en-US" sz="1944" dirty="0">
                <a:solidFill>
                  <a:srgbClr val="D6D9D7"/>
                </a:solidFill>
                <a:latin typeface="Inter" pitchFamily="34" charset="0"/>
                <a:ea typeface="Inter" pitchFamily="34" charset="-122"/>
                <a:cs typeface="Inter" pitchFamily="34" charset="-120"/>
              </a:rPr>
              <a:t> This comprehensive Power BI report provides deep insights into heart disease diagnosis, enabling healthcare professionals to make informed decisions and improve patient outcomes. The interactive visualizations and data-driven analysis empower users to uncover patterns, identify risk factors, and develop targeted interventions.</a:t>
            </a:r>
            <a:endParaRPr lang="en-US" sz="1944"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196340" y="2895600"/>
            <a:ext cx="3093720" cy="2438400"/>
          </a:xfrm>
          <a:prstGeom prst="rect">
            <a:avLst/>
          </a:prstGeom>
        </p:spPr>
      </p:pic>
      <p:sp>
        <p:nvSpPr>
          <p:cNvPr id="6" name="Text 2"/>
          <p:cNvSpPr/>
          <p:nvPr/>
        </p:nvSpPr>
        <p:spPr>
          <a:xfrm>
            <a:off x="6148626" y="913686"/>
            <a:ext cx="7819549" cy="1182767"/>
          </a:xfrm>
          <a:prstGeom prst="rect">
            <a:avLst/>
          </a:prstGeom>
          <a:noFill/>
          <a:ln/>
        </p:spPr>
        <p:txBody>
          <a:bodyPr wrap="square" rtlCol="0" anchor="t"/>
          <a:lstStyle/>
          <a:p>
            <a:pPr indent="0" marL="0">
              <a:lnSpc>
                <a:spcPts val="4656"/>
              </a:lnSpc>
              <a:buNone/>
            </a:pPr>
            <a:r>
              <a:rPr lang="en-US" sz="3725" dirty="0">
                <a:solidFill>
                  <a:srgbClr val="F7F7F8"/>
                </a:solidFill>
                <a:latin typeface="DM Sans" pitchFamily="34" charset="0"/>
                <a:ea typeface="DM Sans" pitchFamily="34" charset="-122"/>
                <a:cs typeface="DM Sans" pitchFamily="34" charset="-120"/>
              </a:rPr>
              <a:t>Heart Disease Prevalence Age by Gender</a:t>
            </a:r>
            <a:endParaRPr lang="en-US" sz="3725" dirty="0"/>
          </a:p>
        </p:txBody>
      </p:sp>
      <p:sp>
        <p:nvSpPr>
          <p:cNvPr id="7" name="Text 3"/>
          <p:cNvSpPr/>
          <p:nvPr/>
        </p:nvSpPr>
        <p:spPr>
          <a:xfrm>
            <a:off x="6148626" y="2380297"/>
            <a:ext cx="7819549" cy="1513284"/>
          </a:xfrm>
          <a:prstGeom prst="rect">
            <a:avLst/>
          </a:prstGeom>
          <a:noFill/>
          <a:ln/>
        </p:spPr>
        <p:txBody>
          <a:bodyPr wrap="square" rtlCol="0" anchor="t"/>
          <a:lstStyle/>
          <a:p>
            <a:pPr indent="0" marL="0">
              <a:lnSpc>
                <a:spcPts val="2384"/>
              </a:lnSpc>
              <a:buNone/>
            </a:pPr>
            <a:r>
              <a:rPr lang="en-US" sz="1490" dirty="0">
                <a:solidFill>
                  <a:srgbClr val="D6D9D7"/>
                </a:solidFill>
                <a:latin typeface="Inter" pitchFamily="34" charset="0"/>
                <a:ea typeface="Inter" pitchFamily="34" charset="-122"/>
                <a:cs typeface="Inter" pitchFamily="34" charset="-120"/>
              </a:rPr>
              <a:t> The report examines the overall prevalence of heart disease across genders, providing a comprehensive view of the burden of cardiovascular disease in male and female populations. This information is crucial for healthcare systems to allocate resources, develop targeted prevention strategies, and ensure equitable access to high-quality care.</a:t>
            </a:r>
            <a:endParaRPr lang="en-US" sz="1490" dirty="0"/>
          </a:p>
        </p:txBody>
      </p:sp>
      <p:pic>
        <p:nvPicPr>
          <p:cNvPr id="8" name="Image 2" descr="preencoded.png">    </p:cNvPr>
          <p:cNvPicPr>
            <a:picLocks noChangeAspect="1"/>
          </p:cNvPicPr>
          <p:nvPr/>
        </p:nvPicPr>
        <p:blipFill>
          <a:blip r:embed="rId3"/>
          <a:stretch>
            <a:fillRect/>
          </a:stretch>
        </p:blipFill>
        <p:spPr>
          <a:xfrm>
            <a:off x="6148626" y="4106466"/>
            <a:ext cx="946190" cy="1695450"/>
          </a:xfrm>
          <a:prstGeom prst="rect">
            <a:avLst/>
          </a:prstGeom>
        </p:spPr>
      </p:pic>
      <p:sp>
        <p:nvSpPr>
          <p:cNvPr id="9" name="Text 4"/>
          <p:cNvSpPr/>
          <p:nvPr/>
        </p:nvSpPr>
        <p:spPr>
          <a:xfrm>
            <a:off x="7378660" y="4295656"/>
            <a:ext cx="2365415" cy="295632"/>
          </a:xfrm>
          <a:prstGeom prst="rect">
            <a:avLst/>
          </a:prstGeom>
          <a:noFill/>
          <a:ln/>
        </p:spPr>
        <p:txBody>
          <a:bodyPr wrap="none" rtlCol="0" anchor="t"/>
          <a:lstStyle/>
          <a:p>
            <a:pPr algn="l" indent="0" marL="0">
              <a:lnSpc>
                <a:spcPts val="2328"/>
              </a:lnSpc>
              <a:buNone/>
            </a:pPr>
            <a:r>
              <a:rPr lang="en-US" sz="1863" dirty="0">
                <a:solidFill>
                  <a:srgbClr val="D6D9D7"/>
                </a:solidFill>
                <a:latin typeface="DM Sans" pitchFamily="34" charset="0"/>
                <a:ea typeface="DM Sans" pitchFamily="34" charset="-122"/>
                <a:cs typeface="DM Sans" pitchFamily="34" charset="-120"/>
              </a:rPr>
              <a:t>Male</a:t>
            </a:r>
            <a:endParaRPr lang="en-US" sz="1863" dirty="0"/>
          </a:p>
        </p:txBody>
      </p:sp>
      <p:sp>
        <p:nvSpPr>
          <p:cNvPr id="10" name="Text 5"/>
          <p:cNvSpPr/>
          <p:nvPr/>
        </p:nvSpPr>
        <p:spPr>
          <a:xfrm>
            <a:off x="7378660" y="4704755"/>
            <a:ext cx="6589514" cy="907971"/>
          </a:xfrm>
          <a:prstGeom prst="rect">
            <a:avLst/>
          </a:prstGeom>
          <a:noFill/>
          <a:ln/>
        </p:spPr>
        <p:txBody>
          <a:bodyPr wrap="square" rtlCol="0" anchor="t"/>
          <a:lstStyle/>
          <a:p>
            <a:pPr algn="l" indent="0" marL="0">
              <a:lnSpc>
                <a:spcPts val="2384"/>
              </a:lnSpc>
              <a:buNone/>
            </a:pPr>
            <a:r>
              <a:rPr lang="en-US" sz="1490" dirty="0">
                <a:solidFill>
                  <a:srgbClr val="D6D9D7"/>
                </a:solidFill>
                <a:latin typeface="Inter" pitchFamily="34" charset="0"/>
                <a:ea typeface="Inter" pitchFamily="34" charset="-122"/>
                <a:cs typeface="Inter" pitchFamily="34" charset="-120"/>
              </a:rPr>
              <a:t>Heart disease is more common in male patients, underscoring the need for focused efforts to address the unique risk factors and health needs of this population.</a:t>
            </a:r>
            <a:endParaRPr lang="en-US" sz="1490" dirty="0"/>
          </a:p>
        </p:txBody>
      </p:sp>
      <p:pic>
        <p:nvPicPr>
          <p:cNvPr id="11" name="Image 3" descr="preencoded.png">    </p:cNvPr>
          <p:cNvPicPr>
            <a:picLocks noChangeAspect="1"/>
          </p:cNvPicPr>
          <p:nvPr/>
        </p:nvPicPr>
        <p:blipFill>
          <a:blip r:embed="rId4"/>
          <a:stretch>
            <a:fillRect/>
          </a:stretch>
        </p:blipFill>
        <p:spPr>
          <a:xfrm>
            <a:off x="6148626" y="5801916"/>
            <a:ext cx="946190" cy="1513880"/>
          </a:xfrm>
          <a:prstGeom prst="rect">
            <a:avLst/>
          </a:prstGeom>
        </p:spPr>
      </p:pic>
      <p:sp>
        <p:nvSpPr>
          <p:cNvPr id="12" name="Text 6"/>
          <p:cNvSpPr/>
          <p:nvPr/>
        </p:nvSpPr>
        <p:spPr>
          <a:xfrm>
            <a:off x="7378660" y="5991106"/>
            <a:ext cx="2365415" cy="295632"/>
          </a:xfrm>
          <a:prstGeom prst="rect">
            <a:avLst/>
          </a:prstGeom>
          <a:noFill/>
          <a:ln/>
        </p:spPr>
        <p:txBody>
          <a:bodyPr wrap="none" rtlCol="0" anchor="t"/>
          <a:lstStyle/>
          <a:p>
            <a:pPr algn="l" indent="0" marL="0">
              <a:lnSpc>
                <a:spcPts val="2328"/>
              </a:lnSpc>
              <a:buNone/>
            </a:pPr>
            <a:r>
              <a:rPr lang="en-US" sz="1863" dirty="0">
                <a:solidFill>
                  <a:srgbClr val="D6D9D7"/>
                </a:solidFill>
                <a:latin typeface="DM Sans" pitchFamily="34" charset="0"/>
                <a:ea typeface="DM Sans" pitchFamily="34" charset="-122"/>
                <a:cs typeface="DM Sans" pitchFamily="34" charset="-120"/>
              </a:rPr>
              <a:t>Female</a:t>
            </a:r>
            <a:endParaRPr lang="en-US" sz="1863" dirty="0"/>
          </a:p>
        </p:txBody>
      </p:sp>
      <p:sp>
        <p:nvSpPr>
          <p:cNvPr id="13" name="Text 7"/>
          <p:cNvSpPr/>
          <p:nvPr/>
        </p:nvSpPr>
        <p:spPr>
          <a:xfrm>
            <a:off x="7378660" y="6400205"/>
            <a:ext cx="6589514" cy="605314"/>
          </a:xfrm>
          <a:prstGeom prst="rect">
            <a:avLst/>
          </a:prstGeom>
          <a:noFill/>
          <a:ln/>
        </p:spPr>
        <p:txBody>
          <a:bodyPr wrap="square" rtlCol="0" anchor="t"/>
          <a:lstStyle/>
          <a:p>
            <a:pPr algn="l" indent="0" marL="0">
              <a:lnSpc>
                <a:spcPts val="2384"/>
              </a:lnSpc>
              <a:buNone/>
            </a:pPr>
            <a:r>
              <a:rPr lang="en-US" sz="1490" dirty="0">
                <a:solidFill>
                  <a:srgbClr val="D6D9D7"/>
                </a:solidFill>
                <a:latin typeface="Inter" pitchFamily="34" charset="0"/>
                <a:ea typeface="Inter" pitchFamily="34" charset="-122"/>
                <a:cs typeface="Inter" pitchFamily="34" charset="-120"/>
              </a:rPr>
              <a:t>While less prevalent, heart disease in female patients can be just as severe and requires specialized attention to improve outcomes.</a:t>
            </a:r>
            <a:endParaRPr lang="en-US" sz="149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0538460" y="2910840"/>
            <a:ext cx="2697480" cy="2407920"/>
          </a:xfrm>
          <a:prstGeom prst="rect">
            <a:avLst/>
          </a:prstGeom>
        </p:spPr>
      </p:pic>
      <p:sp>
        <p:nvSpPr>
          <p:cNvPr id="6" name="Text 2"/>
          <p:cNvSpPr/>
          <p:nvPr/>
        </p:nvSpPr>
        <p:spPr>
          <a:xfrm>
            <a:off x="604837" y="554712"/>
            <a:ext cx="7934325" cy="1080135"/>
          </a:xfrm>
          <a:prstGeom prst="rect">
            <a:avLst/>
          </a:prstGeom>
          <a:noFill/>
          <a:ln/>
        </p:spPr>
        <p:txBody>
          <a:bodyPr wrap="square" rtlCol="0" anchor="t"/>
          <a:lstStyle/>
          <a:p>
            <a:pPr indent="0" marL="0">
              <a:lnSpc>
                <a:spcPts val="4253"/>
              </a:lnSpc>
              <a:buNone/>
            </a:pPr>
            <a:r>
              <a:rPr lang="en-US" sz="3402" dirty="0">
                <a:solidFill>
                  <a:srgbClr val="F7F7F8"/>
                </a:solidFill>
                <a:latin typeface="DM Sans" pitchFamily="34" charset="0"/>
                <a:ea typeface="DM Sans" pitchFamily="34" charset="-122"/>
                <a:cs typeface="DM Sans" pitchFamily="34" charset="-120"/>
              </a:rPr>
              <a:t>Cholesterol, Blood Pressure, and Thalassemia</a:t>
            </a:r>
            <a:endParaRPr lang="en-US" sz="3402" dirty="0"/>
          </a:p>
        </p:txBody>
      </p:sp>
      <p:sp>
        <p:nvSpPr>
          <p:cNvPr id="7" name="Text 3"/>
          <p:cNvSpPr/>
          <p:nvPr/>
        </p:nvSpPr>
        <p:spPr>
          <a:xfrm>
            <a:off x="604837" y="1894046"/>
            <a:ext cx="7934325" cy="1106329"/>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 The report examines the interplay between cholesterol levels, blood pressure, and the presence of thalassemia, a genetic blood disorder. Understanding these complex relationships is crucial for accurately assessing cardiovascular risk and developing comprehensive treatment strategies that address the unique needs of each patient.</a:t>
            </a:r>
            <a:endParaRPr lang="en-US" sz="1361" dirty="0"/>
          </a:p>
        </p:txBody>
      </p:sp>
      <p:pic>
        <p:nvPicPr>
          <p:cNvPr id="8" name="Image 2" descr="preencoded.png">    </p:cNvPr>
          <p:cNvPicPr>
            <a:picLocks noChangeAspect="1"/>
          </p:cNvPicPr>
          <p:nvPr/>
        </p:nvPicPr>
        <p:blipFill>
          <a:blip r:embed="rId3"/>
          <a:stretch>
            <a:fillRect/>
          </a:stretch>
        </p:blipFill>
        <p:spPr>
          <a:xfrm>
            <a:off x="604837" y="3194685"/>
            <a:ext cx="864037" cy="1548765"/>
          </a:xfrm>
          <a:prstGeom prst="rect">
            <a:avLst/>
          </a:prstGeom>
        </p:spPr>
      </p:pic>
      <p:sp>
        <p:nvSpPr>
          <p:cNvPr id="9" name="Text 4"/>
          <p:cNvSpPr/>
          <p:nvPr/>
        </p:nvSpPr>
        <p:spPr>
          <a:xfrm>
            <a:off x="1728073" y="3367445"/>
            <a:ext cx="2160270" cy="269915"/>
          </a:xfrm>
          <a:prstGeom prst="rect">
            <a:avLst/>
          </a:prstGeom>
          <a:noFill/>
          <a:ln/>
        </p:spPr>
        <p:txBody>
          <a:bodyPr wrap="none" rtlCol="0" anchor="t"/>
          <a:lstStyle/>
          <a:p>
            <a:pPr algn="l" indent="0" marL="0">
              <a:lnSpc>
                <a:spcPts val="2126"/>
              </a:lnSpc>
              <a:buNone/>
            </a:pPr>
            <a:r>
              <a:rPr lang="en-US" sz="1701" dirty="0">
                <a:solidFill>
                  <a:srgbClr val="D6D9D7"/>
                </a:solidFill>
                <a:latin typeface="DM Sans" pitchFamily="34" charset="0"/>
                <a:ea typeface="DM Sans" pitchFamily="34" charset="-122"/>
                <a:cs typeface="DM Sans" pitchFamily="34" charset="-120"/>
              </a:rPr>
              <a:t>Cholesterol</a:t>
            </a:r>
            <a:endParaRPr lang="en-US" sz="1701" dirty="0"/>
          </a:p>
        </p:txBody>
      </p:sp>
      <p:sp>
        <p:nvSpPr>
          <p:cNvPr id="10" name="Text 5"/>
          <p:cNvSpPr/>
          <p:nvPr/>
        </p:nvSpPr>
        <p:spPr>
          <a:xfrm>
            <a:off x="1728073" y="3740944"/>
            <a:ext cx="6811089" cy="829747"/>
          </a:xfrm>
          <a:prstGeom prst="rect">
            <a:avLst/>
          </a:prstGeom>
          <a:noFill/>
          <a:ln/>
        </p:spPr>
        <p:txBody>
          <a:bodyPr wrap="square" rtlCol="0" anchor="t"/>
          <a:lstStyle/>
          <a:p>
            <a:pPr algn="l" indent="0" marL="0">
              <a:lnSpc>
                <a:spcPts val="2177"/>
              </a:lnSpc>
              <a:buNone/>
            </a:pPr>
            <a:r>
              <a:rPr lang="en-US" sz="1361" dirty="0">
                <a:solidFill>
                  <a:srgbClr val="D6D9D7"/>
                </a:solidFill>
                <a:latin typeface="Inter" pitchFamily="34" charset="0"/>
                <a:ea typeface="Inter" pitchFamily="34" charset="-122"/>
                <a:cs typeface="Inter" pitchFamily="34" charset="-120"/>
              </a:rPr>
              <a:t>High cholesterol levels are a well-established risk factor for heart disease, contributing to the development of atherosclerosis and increased cardiovascular events.</a:t>
            </a:r>
            <a:endParaRPr lang="en-US" sz="1361" dirty="0"/>
          </a:p>
        </p:txBody>
      </p:sp>
      <p:pic>
        <p:nvPicPr>
          <p:cNvPr id="11" name="Image 3" descr="preencoded.png">    </p:cNvPr>
          <p:cNvPicPr>
            <a:picLocks noChangeAspect="1"/>
          </p:cNvPicPr>
          <p:nvPr/>
        </p:nvPicPr>
        <p:blipFill>
          <a:blip r:embed="rId4"/>
          <a:stretch>
            <a:fillRect/>
          </a:stretch>
        </p:blipFill>
        <p:spPr>
          <a:xfrm>
            <a:off x="604837" y="4743450"/>
            <a:ext cx="864037" cy="1382554"/>
          </a:xfrm>
          <a:prstGeom prst="rect">
            <a:avLst/>
          </a:prstGeom>
        </p:spPr>
      </p:pic>
      <p:sp>
        <p:nvSpPr>
          <p:cNvPr id="12" name="Text 6"/>
          <p:cNvSpPr/>
          <p:nvPr/>
        </p:nvSpPr>
        <p:spPr>
          <a:xfrm>
            <a:off x="1728073" y="4916210"/>
            <a:ext cx="2160270" cy="269915"/>
          </a:xfrm>
          <a:prstGeom prst="rect">
            <a:avLst/>
          </a:prstGeom>
          <a:noFill/>
          <a:ln/>
        </p:spPr>
        <p:txBody>
          <a:bodyPr wrap="none" rtlCol="0" anchor="t"/>
          <a:lstStyle/>
          <a:p>
            <a:pPr algn="l" indent="0" marL="0">
              <a:lnSpc>
                <a:spcPts val="2126"/>
              </a:lnSpc>
              <a:buNone/>
            </a:pPr>
            <a:r>
              <a:rPr lang="en-US" sz="1701" dirty="0">
                <a:solidFill>
                  <a:srgbClr val="D6D9D7"/>
                </a:solidFill>
                <a:latin typeface="DM Sans" pitchFamily="34" charset="0"/>
                <a:ea typeface="DM Sans" pitchFamily="34" charset="-122"/>
                <a:cs typeface="DM Sans" pitchFamily="34" charset="-120"/>
              </a:rPr>
              <a:t>Blood Pressure</a:t>
            </a:r>
            <a:endParaRPr lang="en-US" sz="1701" dirty="0"/>
          </a:p>
        </p:txBody>
      </p:sp>
      <p:sp>
        <p:nvSpPr>
          <p:cNvPr id="13" name="Text 7"/>
          <p:cNvSpPr/>
          <p:nvPr/>
        </p:nvSpPr>
        <p:spPr>
          <a:xfrm>
            <a:off x="1728073" y="5289709"/>
            <a:ext cx="6811089" cy="553164"/>
          </a:xfrm>
          <a:prstGeom prst="rect">
            <a:avLst/>
          </a:prstGeom>
          <a:noFill/>
          <a:ln/>
        </p:spPr>
        <p:txBody>
          <a:bodyPr wrap="square" rtlCol="0" anchor="t"/>
          <a:lstStyle/>
          <a:p>
            <a:pPr algn="l" indent="0" marL="0">
              <a:lnSpc>
                <a:spcPts val="2177"/>
              </a:lnSpc>
              <a:buNone/>
            </a:pPr>
            <a:r>
              <a:rPr lang="en-US" sz="1361" dirty="0">
                <a:solidFill>
                  <a:srgbClr val="D6D9D7"/>
                </a:solidFill>
                <a:latin typeface="Inter" pitchFamily="34" charset="0"/>
                <a:ea typeface="Inter" pitchFamily="34" charset="-122"/>
                <a:cs typeface="Inter" pitchFamily="34" charset="-120"/>
              </a:rPr>
              <a:t>Elevated blood pressure, or hypertension, is another major risk factor for heart disease, often co-occurring with high cholesterol levels.</a:t>
            </a:r>
            <a:endParaRPr lang="en-US" sz="1361" dirty="0"/>
          </a:p>
        </p:txBody>
      </p:sp>
      <p:pic>
        <p:nvPicPr>
          <p:cNvPr id="14" name="Image 4" descr="preencoded.png">    </p:cNvPr>
          <p:cNvPicPr>
            <a:picLocks noChangeAspect="1"/>
          </p:cNvPicPr>
          <p:nvPr/>
        </p:nvPicPr>
        <p:blipFill>
          <a:blip r:embed="rId5"/>
          <a:stretch>
            <a:fillRect/>
          </a:stretch>
        </p:blipFill>
        <p:spPr>
          <a:xfrm>
            <a:off x="604837" y="6126004"/>
            <a:ext cx="864037" cy="1548765"/>
          </a:xfrm>
          <a:prstGeom prst="rect">
            <a:avLst/>
          </a:prstGeom>
        </p:spPr>
      </p:pic>
      <p:sp>
        <p:nvSpPr>
          <p:cNvPr id="15" name="Text 8"/>
          <p:cNvSpPr/>
          <p:nvPr/>
        </p:nvSpPr>
        <p:spPr>
          <a:xfrm>
            <a:off x="1728073" y="6298763"/>
            <a:ext cx="2160270" cy="269915"/>
          </a:xfrm>
          <a:prstGeom prst="rect">
            <a:avLst/>
          </a:prstGeom>
          <a:noFill/>
          <a:ln/>
        </p:spPr>
        <p:txBody>
          <a:bodyPr wrap="none" rtlCol="0" anchor="t"/>
          <a:lstStyle/>
          <a:p>
            <a:pPr algn="l" indent="0" marL="0">
              <a:lnSpc>
                <a:spcPts val="2126"/>
              </a:lnSpc>
              <a:buNone/>
            </a:pPr>
            <a:r>
              <a:rPr lang="en-US" sz="1701" dirty="0">
                <a:solidFill>
                  <a:srgbClr val="D6D9D7"/>
                </a:solidFill>
                <a:latin typeface="DM Sans" pitchFamily="34" charset="0"/>
                <a:ea typeface="DM Sans" pitchFamily="34" charset="-122"/>
                <a:cs typeface="DM Sans" pitchFamily="34" charset="-120"/>
              </a:rPr>
              <a:t>Thalassemia</a:t>
            </a:r>
            <a:endParaRPr lang="en-US" sz="1701" dirty="0"/>
          </a:p>
        </p:txBody>
      </p:sp>
      <p:sp>
        <p:nvSpPr>
          <p:cNvPr id="16" name="Text 9"/>
          <p:cNvSpPr/>
          <p:nvPr/>
        </p:nvSpPr>
        <p:spPr>
          <a:xfrm>
            <a:off x="1728073" y="6672263"/>
            <a:ext cx="6811089" cy="829747"/>
          </a:xfrm>
          <a:prstGeom prst="rect">
            <a:avLst/>
          </a:prstGeom>
          <a:noFill/>
          <a:ln/>
        </p:spPr>
        <p:txBody>
          <a:bodyPr wrap="square" rtlCol="0" anchor="t"/>
          <a:lstStyle/>
          <a:p>
            <a:pPr algn="l" indent="0" marL="0">
              <a:lnSpc>
                <a:spcPts val="2177"/>
              </a:lnSpc>
              <a:buNone/>
            </a:pPr>
            <a:r>
              <a:rPr lang="en-US" sz="1361" dirty="0">
                <a:solidFill>
                  <a:srgbClr val="D6D9D7"/>
                </a:solidFill>
                <a:latin typeface="Inter" pitchFamily="34" charset="0"/>
                <a:ea typeface="Inter" pitchFamily="34" charset="-122"/>
                <a:cs typeface="Inter" pitchFamily="34" charset="-120"/>
              </a:rPr>
              <a:t>The presence of thalassemia, a genetic blood disorder, can also impact cardiovascular health and interact with other risk factors, requiring careful monitoring and management.</a:t>
            </a:r>
            <a:endParaRPr lang="en-US" sz="1361"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127760" y="2929890"/>
            <a:ext cx="3230880" cy="2369820"/>
          </a:xfrm>
          <a:prstGeom prst="rect">
            <a:avLst/>
          </a:prstGeom>
        </p:spPr>
      </p:pic>
      <p:sp>
        <p:nvSpPr>
          <p:cNvPr id="6" name="Text 2"/>
          <p:cNvSpPr/>
          <p:nvPr/>
        </p:nvSpPr>
        <p:spPr>
          <a:xfrm>
            <a:off x="6133505" y="1390412"/>
            <a:ext cx="6195417" cy="577810"/>
          </a:xfrm>
          <a:prstGeom prst="rect">
            <a:avLst/>
          </a:prstGeom>
          <a:noFill/>
          <a:ln/>
        </p:spPr>
        <p:txBody>
          <a:bodyPr wrap="none" rtlCol="0" anchor="t"/>
          <a:lstStyle/>
          <a:p>
            <a:pPr indent="0" marL="0">
              <a:lnSpc>
                <a:spcPts val="4550"/>
              </a:lnSpc>
              <a:buNone/>
            </a:pPr>
            <a:r>
              <a:rPr lang="en-US" sz="3640" dirty="0">
                <a:solidFill>
                  <a:srgbClr val="F7F7F8"/>
                </a:solidFill>
                <a:latin typeface="DM Sans" pitchFamily="34" charset="0"/>
                <a:ea typeface="DM Sans" pitchFamily="34" charset="-122"/>
                <a:cs typeface="DM Sans" pitchFamily="34" charset="-120"/>
              </a:rPr>
              <a:t>Oldpeak and Max Heart Rate</a:t>
            </a:r>
            <a:endParaRPr lang="en-US" sz="3640" dirty="0"/>
          </a:p>
        </p:txBody>
      </p:sp>
      <p:sp>
        <p:nvSpPr>
          <p:cNvPr id="7" name="Text 3"/>
          <p:cNvSpPr/>
          <p:nvPr/>
        </p:nvSpPr>
        <p:spPr>
          <a:xfrm>
            <a:off x="6133505" y="2245519"/>
            <a:ext cx="7849791" cy="1478756"/>
          </a:xfrm>
          <a:prstGeom prst="rect">
            <a:avLst/>
          </a:prstGeom>
          <a:noFill/>
          <a:ln/>
        </p:spPr>
        <p:txBody>
          <a:bodyPr wrap="square" rtlCol="0" anchor="t"/>
          <a:lstStyle/>
          <a:p>
            <a:pPr indent="0" marL="0">
              <a:lnSpc>
                <a:spcPts val="2330"/>
              </a:lnSpc>
              <a:buNone/>
            </a:pPr>
            <a:r>
              <a:rPr lang="en-US" sz="1456" dirty="0">
                <a:solidFill>
                  <a:srgbClr val="D6D9D7"/>
                </a:solidFill>
                <a:latin typeface="Inter" pitchFamily="34" charset="0"/>
                <a:ea typeface="Inter" pitchFamily="34" charset="-122"/>
                <a:cs typeface="Inter" pitchFamily="34" charset="-120"/>
              </a:rPr>
              <a:t> The report examines the relationship between the "Oldpeak" parameter, which measures the depression of the ST segment during an exercise electrocardiogram, and the maximum heart rate achieved during the test. Understanding the interplay between these two factors can provide valuable insights into the severity of heart disease and guide the development of appropriate treatment strategies.</a:t>
            </a:r>
            <a:endParaRPr lang="en-US" sz="1456" dirty="0"/>
          </a:p>
        </p:txBody>
      </p:sp>
      <p:sp>
        <p:nvSpPr>
          <p:cNvPr id="8" name="Shape 4"/>
          <p:cNvSpPr/>
          <p:nvPr/>
        </p:nvSpPr>
        <p:spPr>
          <a:xfrm>
            <a:off x="6133505" y="3932277"/>
            <a:ext cx="7849791" cy="1361003"/>
          </a:xfrm>
          <a:prstGeom prst="roundRect">
            <a:avLst>
              <a:gd name="adj" fmla="val 2038"/>
            </a:avLst>
          </a:prstGeom>
          <a:solidFill>
            <a:srgbClr val="4C5052"/>
          </a:solidFill>
          <a:ln/>
        </p:spPr>
      </p:sp>
      <p:sp>
        <p:nvSpPr>
          <p:cNvPr id="9" name="Text 5"/>
          <p:cNvSpPr/>
          <p:nvPr/>
        </p:nvSpPr>
        <p:spPr>
          <a:xfrm>
            <a:off x="6318409" y="4117181"/>
            <a:ext cx="2311360" cy="288846"/>
          </a:xfrm>
          <a:prstGeom prst="rect">
            <a:avLst/>
          </a:prstGeom>
          <a:noFill/>
          <a:ln/>
        </p:spPr>
        <p:txBody>
          <a:bodyPr wrap="none" rtlCol="0" anchor="t"/>
          <a:lstStyle/>
          <a:p>
            <a:pPr indent="0" marL="0">
              <a:lnSpc>
                <a:spcPts val="2275"/>
              </a:lnSpc>
              <a:buNone/>
            </a:pPr>
            <a:r>
              <a:rPr lang="en-US" sz="1820" dirty="0">
                <a:solidFill>
                  <a:srgbClr val="D6D9D7"/>
                </a:solidFill>
                <a:latin typeface="DM Sans" pitchFamily="34" charset="0"/>
                <a:ea typeface="DM Sans" pitchFamily="34" charset="-122"/>
                <a:cs typeface="DM Sans" pitchFamily="34" charset="-120"/>
              </a:rPr>
              <a:t>Oldpeak</a:t>
            </a:r>
            <a:endParaRPr lang="en-US" sz="1820" dirty="0"/>
          </a:p>
        </p:txBody>
      </p:sp>
      <p:sp>
        <p:nvSpPr>
          <p:cNvPr id="10" name="Text 6"/>
          <p:cNvSpPr/>
          <p:nvPr/>
        </p:nvSpPr>
        <p:spPr>
          <a:xfrm>
            <a:off x="6318409" y="4516874"/>
            <a:ext cx="7479983" cy="591503"/>
          </a:xfrm>
          <a:prstGeom prst="rect">
            <a:avLst/>
          </a:prstGeom>
          <a:noFill/>
          <a:ln/>
        </p:spPr>
        <p:txBody>
          <a:bodyPr wrap="square" rtlCol="0" anchor="t"/>
          <a:lstStyle/>
          <a:p>
            <a:pPr indent="0" marL="0">
              <a:lnSpc>
                <a:spcPts val="2330"/>
              </a:lnSpc>
              <a:buNone/>
            </a:pPr>
            <a:r>
              <a:rPr lang="en-US" sz="1456" dirty="0">
                <a:solidFill>
                  <a:srgbClr val="D6D9D7"/>
                </a:solidFill>
                <a:latin typeface="Inter" pitchFamily="34" charset="0"/>
                <a:ea typeface="Inter" pitchFamily="34" charset="-122"/>
                <a:cs typeface="Inter" pitchFamily="34" charset="-120"/>
              </a:rPr>
              <a:t>The Oldpeak parameter is a crucial indicator of the degree of myocardial ischemia, with higher values suggesting more severe heart disease.</a:t>
            </a:r>
            <a:endParaRPr lang="en-US" sz="1456" dirty="0"/>
          </a:p>
        </p:txBody>
      </p:sp>
      <p:sp>
        <p:nvSpPr>
          <p:cNvPr id="11" name="Shape 7"/>
          <p:cNvSpPr/>
          <p:nvPr/>
        </p:nvSpPr>
        <p:spPr>
          <a:xfrm>
            <a:off x="6133505" y="5478185"/>
            <a:ext cx="7849791" cy="1361003"/>
          </a:xfrm>
          <a:prstGeom prst="roundRect">
            <a:avLst>
              <a:gd name="adj" fmla="val 2038"/>
            </a:avLst>
          </a:prstGeom>
          <a:solidFill>
            <a:srgbClr val="4C5052"/>
          </a:solidFill>
          <a:ln/>
        </p:spPr>
      </p:sp>
      <p:sp>
        <p:nvSpPr>
          <p:cNvPr id="12" name="Text 8"/>
          <p:cNvSpPr/>
          <p:nvPr/>
        </p:nvSpPr>
        <p:spPr>
          <a:xfrm>
            <a:off x="6318409" y="5663089"/>
            <a:ext cx="2311360" cy="288846"/>
          </a:xfrm>
          <a:prstGeom prst="rect">
            <a:avLst/>
          </a:prstGeom>
          <a:noFill/>
          <a:ln/>
        </p:spPr>
        <p:txBody>
          <a:bodyPr wrap="none" rtlCol="0" anchor="t"/>
          <a:lstStyle/>
          <a:p>
            <a:pPr indent="0" marL="0">
              <a:lnSpc>
                <a:spcPts val="2275"/>
              </a:lnSpc>
              <a:buNone/>
            </a:pPr>
            <a:r>
              <a:rPr lang="en-US" sz="1820" dirty="0">
                <a:solidFill>
                  <a:srgbClr val="D6D9D7"/>
                </a:solidFill>
                <a:latin typeface="DM Sans" pitchFamily="34" charset="0"/>
                <a:ea typeface="DM Sans" pitchFamily="34" charset="-122"/>
                <a:cs typeface="DM Sans" pitchFamily="34" charset="-120"/>
              </a:rPr>
              <a:t>Max Heart Rate</a:t>
            </a:r>
            <a:endParaRPr lang="en-US" sz="1820" dirty="0"/>
          </a:p>
        </p:txBody>
      </p:sp>
      <p:sp>
        <p:nvSpPr>
          <p:cNvPr id="13" name="Text 9"/>
          <p:cNvSpPr/>
          <p:nvPr/>
        </p:nvSpPr>
        <p:spPr>
          <a:xfrm>
            <a:off x="6318409" y="6062782"/>
            <a:ext cx="7479983" cy="591503"/>
          </a:xfrm>
          <a:prstGeom prst="rect">
            <a:avLst/>
          </a:prstGeom>
          <a:noFill/>
          <a:ln/>
        </p:spPr>
        <p:txBody>
          <a:bodyPr wrap="square" rtlCol="0" anchor="t"/>
          <a:lstStyle/>
          <a:p>
            <a:pPr indent="0" marL="0">
              <a:lnSpc>
                <a:spcPts val="2330"/>
              </a:lnSpc>
              <a:buNone/>
            </a:pPr>
            <a:r>
              <a:rPr lang="en-US" sz="1456" dirty="0">
                <a:solidFill>
                  <a:srgbClr val="D6D9D7"/>
                </a:solidFill>
                <a:latin typeface="Inter" pitchFamily="34" charset="0"/>
                <a:ea typeface="Inter" pitchFamily="34" charset="-122"/>
                <a:cs typeface="Inter" pitchFamily="34" charset="-120"/>
              </a:rPr>
              <a:t>The maximum heart rate achieved during an exercise test is another important marker of cardiovascular fitness and can provide insights into the overall health of the heart.</a:t>
            </a:r>
            <a:endParaRPr lang="en-US" sz="1456"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543925"/>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943689" y="641509"/>
            <a:ext cx="12742902" cy="7260908"/>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
        <p:nvSpPr>
          <p:cNvPr id="4" name="Text 2"/>
          <p:cNvSpPr/>
          <p:nvPr/>
        </p:nvSpPr>
        <p:spPr>
          <a:xfrm>
            <a:off x="3056334" y="3582472"/>
            <a:ext cx="8517612" cy="1064657"/>
          </a:xfrm>
          <a:prstGeom prst="rect">
            <a:avLst/>
          </a:prstGeom>
          <a:noFill/>
          <a:ln/>
        </p:spPr>
        <p:txBody>
          <a:bodyPr wrap="none" rtlCol="0" anchor="t"/>
          <a:lstStyle/>
          <a:p>
            <a:pPr algn="ctr" indent="0" marL="0">
              <a:lnSpc>
                <a:spcPts val="8384"/>
              </a:lnSpc>
              <a:buNone/>
            </a:pPr>
            <a:r>
              <a:rPr lang="en-US" sz="6707" b="1" dirty="0">
                <a:solidFill>
                  <a:srgbClr val="F7F7F8"/>
                </a:solidFill>
                <a:latin typeface="DM Sans" pitchFamily="34" charset="0"/>
                <a:ea typeface="DM Sans" pitchFamily="34" charset="-122"/>
                <a:cs typeface="DM Sans" pitchFamily="34" charset="-120"/>
              </a:rPr>
              <a:t>Thank you !</a:t>
            </a:r>
            <a:endParaRPr lang="en-US" sz="6707"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739140" y="3013710"/>
            <a:ext cx="4008120" cy="2202180"/>
          </a:xfrm>
          <a:prstGeom prst="rect">
            <a:avLst/>
          </a:prstGeom>
        </p:spPr>
      </p:pic>
      <p:sp>
        <p:nvSpPr>
          <p:cNvPr id="6" name="Text 2"/>
          <p:cNvSpPr/>
          <p:nvPr/>
        </p:nvSpPr>
        <p:spPr>
          <a:xfrm>
            <a:off x="6350437" y="1587222"/>
            <a:ext cx="7415927" cy="2314575"/>
          </a:xfrm>
          <a:prstGeom prst="rect">
            <a:avLst/>
          </a:prstGeom>
          <a:noFill/>
          <a:ln/>
        </p:spPr>
        <p:txBody>
          <a:bodyPr wrap="square" rtlCol="0" anchor="t"/>
          <a:lstStyle/>
          <a:p>
            <a:pPr indent="0" marL="0">
              <a:lnSpc>
                <a:spcPts val="6075"/>
              </a:lnSpc>
              <a:buNone/>
            </a:pPr>
            <a:r>
              <a:rPr lang="en-US" sz="4860" dirty="0">
                <a:solidFill>
                  <a:srgbClr val="F7F7F8"/>
                </a:solidFill>
                <a:latin typeface="DM Sans" pitchFamily="34" charset="0"/>
                <a:ea typeface="DM Sans" pitchFamily="34" charset="-122"/>
                <a:cs typeface="DM Sans" pitchFamily="34" charset="-120"/>
              </a:rPr>
              <a:t>Cholesterol, Blood Pressure, Max Heart Rate By Age</a:t>
            </a:r>
            <a:endParaRPr lang="en-US" sz="4860" dirty="0"/>
          </a:p>
        </p:txBody>
      </p:sp>
      <p:sp>
        <p:nvSpPr>
          <p:cNvPr id="7" name="Text 3"/>
          <p:cNvSpPr/>
          <p:nvPr/>
        </p:nvSpPr>
        <p:spPr>
          <a:xfrm>
            <a:off x="6350437" y="4272082"/>
            <a:ext cx="7415927" cy="2370296"/>
          </a:xfrm>
          <a:prstGeom prst="rect">
            <a:avLst/>
          </a:prstGeom>
          <a:noFill/>
          <a:ln/>
        </p:spPr>
        <p:txBody>
          <a:bodyPr wrap="square" rtlCol="0" anchor="t"/>
          <a:lstStyle/>
          <a:p>
            <a:pPr indent="0" marL="0">
              <a:lnSpc>
                <a:spcPts val="3110"/>
              </a:lnSpc>
              <a:buNone/>
            </a:pPr>
            <a:r>
              <a:rPr lang="en-US" sz="1944" dirty="0">
                <a:solidFill>
                  <a:srgbClr val="D6D9D7"/>
                </a:solidFill>
                <a:latin typeface="Inter" pitchFamily="34" charset="0"/>
                <a:ea typeface="Inter" pitchFamily="34" charset="-122"/>
                <a:cs typeface="Inter" pitchFamily="34" charset="-120"/>
              </a:rPr>
              <a:t>Monitoring cholesterol levels is crucial for heart health. Effective management of blood pressure can reduce heart disease risk. Understanding max heart rate is essential for assessing cardiovascular health. This section provides insights into how these key metrics change with age, enabling more targeted interventions and preventive measures.</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0370820" y="3013710"/>
            <a:ext cx="3032760" cy="2202180"/>
          </a:xfrm>
          <a:prstGeom prst="rect">
            <a:avLst/>
          </a:prstGeom>
        </p:spPr>
      </p:pic>
      <p:sp>
        <p:nvSpPr>
          <p:cNvPr id="6" name="Text 2"/>
          <p:cNvSpPr/>
          <p:nvPr/>
        </p:nvSpPr>
        <p:spPr>
          <a:xfrm>
            <a:off x="604837" y="1210628"/>
            <a:ext cx="6336506" cy="540068"/>
          </a:xfrm>
          <a:prstGeom prst="rect">
            <a:avLst/>
          </a:prstGeom>
          <a:noFill/>
          <a:ln/>
        </p:spPr>
        <p:txBody>
          <a:bodyPr wrap="none" rtlCol="0" anchor="t"/>
          <a:lstStyle/>
          <a:p>
            <a:pPr indent="0" marL="0">
              <a:lnSpc>
                <a:spcPts val="4253"/>
              </a:lnSpc>
              <a:buNone/>
            </a:pPr>
            <a:r>
              <a:rPr lang="en-US" sz="3402" dirty="0">
                <a:solidFill>
                  <a:srgbClr val="F7F7F8"/>
                </a:solidFill>
                <a:latin typeface="DM Sans" pitchFamily="34" charset="0"/>
                <a:ea typeface="DM Sans" pitchFamily="34" charset="-122"/>
                <a:cs typeface="DM Sans" pitchFamily="34" charset="-120"/>
              </a:rPr>
              <a:t>Thalassemia and Heart Disease</a:t>
            </a:r>
            <a:endParaRPr lang="en-US" sz="3402" dirty="0"/>
          </a:p>
        </p:txBody>
      </p:sp>
      <p:sp>
        <p:nvSpPr>
          <p:cNvPr id="7" name="Text 3"/>
          <p:cNvSpPr/>
          <p:nvPr/>
        </p:nvSpPr>
        <p:spPr>
          <a:xfrm>
            <a:off x="604837" y="2009894"/>
            <a:ext cx="7934325" cy="1106329"/>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 The report explores the relationship between thalassemia, a genetic blood disorder, and the development of heart disease. Understanding the interplay between these two conditions is crucial for healthcare providers to develop comprehensive treatment plans that address the unique needs of patients with both thalassemia and cardiovascular complications.</a:t>
            </a:r>
            <a:endParaRPr lang="en-US" sz="1361" dirty="0"/>
          </a:p>
        </p:txBody>
      </p:sp>
      <p:sp>
        <p:nvSpPr>
          <p:cNvPr id="8" name="Shape 4"/>
          <p:cNvSpPr/>
          <p:nvPr/>
        </p:nvSpPr>
        <p:spPr>
          <a:xfrm>
            <a:off x="604837" y="3504843"/>
            <a:ext cx="388739" cy="388739"/>
          </a:xfrm>
          <a:prstGeom prst="roundRect">
            <a:avLst>
              <a:gd name="adj" fmla="val 6669"/>
            </a:avLst>
          </a:prstGeom>
          <a:solidFill>
            <a:srgbClr val="4C5052"/>
          </a:solidFill>
          <a:ln/>
        </p:spPr>
      </p:sp>
      <p:sp>
        <p:nvSpPr>
          <p:cNvPr id="9" name="Text 5"/>
          <p:cNvSpPr/>
          <p:nvPr/>
        </p:nvSpPr>
        <p:spPr>
          <a:xfrm>
            <a:off x="756642" y="3569613"/>
            <a:ext cx="85130" cy="259199"/>
          </a:xfrm>
          <a:prstGeom prst="rect">
            <a:avLst/>
          </a:prstGeom>
          <a:noFill/>
          <a:ln/>
        </p:spPr>
        <p:txBody>
          <a:bodyPr wrap="none" rtlCol="0" anchor="t"/>
          <a:lstStyle/>
          <a:p>
            <a:pPr algn="ctr" indent="0" marL="0">
              <a:lnSpc>
                <a:spcPts val="2041"/>
              </a:lnSpc>
              <a:buNone/>
            </a:pPr>
            <a:r>
              <a:rPr lang="en-US" sz="2041" dirty="0">
                <a:solidFill>
                  <a:srgbClr val="D6D9D7"/>
                </a:solidFill>
                <a:latin typeface="DM Sans" pitchFamily="34" charset="0"/>
                <a:ea typeface="DM Sans" pitchFamily="34" charset="-122"/>
                <a:cs typeface="DM Sans" pitchFamily="34" charset="-120"/>
              </a:rPr>
              <a:t>1</a:t>
            </a:r>
            <a:endParaRPr lang="en-US" sz="2041" dirty="0"/>
          </a:p>
        </p:txBody>
      </p:sp>
      <p:sp>
        <p:nvSpPr>
          <p:cNvPr id="10" name="Text 6"/>
          <p:cNvSpPr/>
          <p:nvPr/>
        </p:nvSpPr>
        <p:spPr>
          <a:xfrm>
            <a:off x="1166336" y="3504843"/>
            <a:ext cx="2160270" cy="269915"/>
          </a:xfrm>
          <a:prstGeom prst="rect">
            <a:avLst/>
          </a:prstGeom>
          <a:noFill/>
          <a:ln/>
        </p:spPr>
        <p:txBody>
          <a:bodyPr wrap="none" rtlCol="0" anchor="t"/>
          <a:lstStyle/>
          <a:p>
            <a:pPr indent="0" marL="0">
              <a:lnSpc>
                <a:spcPts val="2126"/>
              </a:lnSpc>
              <a:buNone/>
            </a:pPr>
            <a:r>
              <a:rPr lang="en-US" sz="1701" dirty="0">
                <a:solidFill>
                  <a:srgbClr val="D6D9D7"/>
                </a:solidFill>
                <a:latin typeface="DM Sans" pitchFamily="34" charset="0"/>
                <a:ea typeface="DM Sans" pitchFamily="34" charset="-122"/>
                <a:cs typeface="DM Sans" pitchFamily="34" charset="-120"/>
              </a:rPr>
              <a:t>Thalassemia Impact</a:t>
            </a:r>
            <a:endParaRPr lang="en-US" sz="1701" dirty="0"/>
          </a:p>
        </p:txBody>
      </p:sp>
      <p:sp>
        <p:nvSpPr>
          <p:cNvPr id="11" name="Text 7"/>
          <p:cNvSpPr/>
          <p:nvPr/>
        </p:nvSpPr>
        <p:spPr>
          <a:xfrm>
            <a:off x="1166336" y="3878342"/>
            <a:ext cx="7372826" cy="553164"/>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Thalassemia can have a significant impact on cardiovascular health, increasing the risk of heart disease and related complications.</a:t>
            </a:r>
            <a:endParaRPr lang="en-US" sz="1361" dirty="0"/>
          </a:p>
        </p:txBody>
      </p:sp>
      <p:sp>
        <p:nvSpPr>
          <p:cNvPr id="12" name="Shape 8"/>
          <p:cNvSpPr/>
          <p:nvPr/>
        </p:nvSpPr>
        <p:spPr>
          <a:xfrm>
            <a:off x="604837" y="4798576"/>
            <a:ext cx="388739" cy="388739"/>
          </a:xfrm>
          <a:prstGeom prst="roundRect">
            <a:avLst>
              <a:gd name="adj" fmla="val 6669"/>
            </a:avLst>
          </a:prstGeom>
          <a:solidFill>
            <a:srgbClr val="4C5052"/>
          </a:solidFill>
          <a:ln/>
        </p:spPr>
      </p:sp>
      <p:sp>
        <p:nvSpPr>
          <p:cNvPr id="13" name="Text 9"/>
          <p:cNvSpPr/>
          <p:nvPr/>
        </p:nvSpPr>
        <p:spPr>
          <a:xfrm>
            <a:off x="724376" y="4863346"/>
            <a:ext cx="149662" cy="259199"/>
          </a:xfrm>
          <a:prstGeom prst="rect">
            <a:avLst/>
          </a:prstGeom>
          <a:noFill/>
          <a:ln/>
        </p:spPr>
        <p:txBody>
          <a:bodyPr wrap="none" rtlCol="0" anchor="t"/>
          <a:lstStyle/>
          <a:p>
            <a:pPr algn="ctr" indent="0" marL="0">
              <a:lnSpc>
                <a:spcPts val="2041"/>
              </a:lnSpc>
              <a:buNone/>
            </a:pPr>
            <a:r>
              <a:rPr lang="en-US" sz="2041" dirty="0">
                <a:solidFill>
                  <a:srgbClr val="D6D9D7"/>
                </a:solidFill>
                <a:latin typeface="DM Sans" pitchFamily="34" charset="0"/>
                <a:ea typeface="DM Sans" pitchFamily="34" charset="-122"/>
                <a:cs typeface="DM Sans" pitchFamily="34" charset="-120"/>
              </a:rPr>
              <a:t>2</a:t>
            </a:r>
            <a:endParaRPr lang="en-US" sz="2041" dirty="0"/>
          </a:p>
        </p:txBody>
      </p:sp>
      <p:sp>
        <p:nvSpPr>
          <p:cNvPr id="14" name="Text 10"/>
          <p:cNvSpPr/>
          <p:nvPr/>
        </p:nvSpPr>
        <p:spPr>
          <a:xfrm>
            <a:off x="1166336" y="4798576"/>
            <a:ext cx="2160270" cy="269915"/>
          </a:xfrm>
          <a:prstGeom prst="rect">
            <a:avLst/>
          </a:prstGeom>
          <a:noFill/>
          <a:ln/>
        </p:spPr>
        <p:txBody>
          <a:bodyPr wrap="none" rtlCol="0" anchor="t"/>
          <a:lstStyle/>
          <a:p>
            <a:pPr indent="0" marL="0">
              <a:lnSpc>
                <a:spcPts val="2126"/>
              </a:lnSpc>
              <a:buNone/>
            </a:pPr>
            <a:r>
              <a:rPr lang="en-US" sz="1701" dirty="0">
                <a:solidFill>
                  <a:srgbClr val="D6D9D7"/>
                </a:solidFill>
                <a:latin typeface="DM Sans" pitchFamily="34" charset="0"/>
                <a:ea typeface="DM Sans" pitchFamily="34" charset="-122"/>
                <a:cs typeface="DM Sans" pitchFamily="34" charset="-120"/>
              </a:rPr>
              <a:t>Comprehensive Care</a:t>
            </a:r>
            <a:endParaRPr lang="en-US" sz="1701" dirty="0"/>
          </a:p>
        </p:txBody>
      </p:sp>
      <p:sp>
        <p:nvSpPr>
          <p:cNvPr id="15" name="Text 11"/>
          <p:cNvSpPr/>
          <p:nvPr/>
        </p:nvSpPr>
        <p:spPr>
          <a:xfrm>
            <a:off x="1166336" y="5172075"/>
            <a:ext cx="7372826" cy="553164"/>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Patients with thalassemia require specialized care that addresses both the hematological and cardiovascular aspects of their condition, ensuring optimal health outcomes.</a:t>
            </a:r>
            <a:endParaRPr lang="en-US" sz="1361" dirty="0"/>
          </a:p>
        </p:txBody>
      </p:sp>
      <p:sp>
        <p:nvSpPr>
          <p:cNvPr id="16" name="Shape 12"/>
          <p:cNvSpPr/>
          <p:nvPr/>
        </p:nvSpPr>
        <p:spPr>
          <a:xfrm>
            <a:off x="604837" y="6092309"/>
            <a:ext cx="388739" cy="388739"/>
          </a:xfrm>
          <a:prstGeom prst="roundRect">
            <a:avLst>
              <a:gd name="adj" fmla="val 6669"/>
            </a:avLst>
          </a:prstGeom>
          <a:solidFill>
            <a:srgbClr val="4C5052"/>
          </a:solidFill>
          <a:ln/>
        </p:spPr>
      </p:sp>
      <p:sp>
        <p:nvSpPr>
          <p:cNvPr id="17" name="Text 13"/>
          <p:cNvSpPr/>
          <p:nvPr/>
        </p:nvSpPr>
        <p:spPr>
          <a:xfrm>
            <a:off x="722114" y="6157079"/>
            <a:ext cx="154067" cy="259199"/>
          </a:xfrm>
          <a:prstGeom prst="rect">
            <a:avLst/>
          </a:prstGeom>
          <a:noFill/>
          <a:ln/>
        </p:spPr>
        <p:txBody>
          <a:bodyPr wrap="none" rtlCol="0" anchor="t"/>
          <a:lstStyle/>
          <a:p>
            <a:pPr algn="ctr" indent="0" marL="0">
              <a:lnSpc>
                <a:spcPts val="2041"/>
              </a:lnSpc>
              <a:buNone/>
            </a:pPr>
            <a:r>
              <a:rPr lang="en-US" sz="2041" dirty="0">
                <a:solidFill>
                  <a:srgbClr val="D6D9D7"/>
                </a:solidFill>
                <a:latin typeface="DM Sans" pitchFamily="34" charset="0"/>
                <a:ea typeface="DM Sans" pitchFamily="34" charset="-122"/>
                <a:cs typeface="DM Sans" pitchFamily="34" charset="-120"/>
              </a:rPr>
              <a:t>3</a:t>
            </a:r>
            <a:endParaRPr lang="en-US" sz="2041" dirty="0"/>
          </a:p>
        </p:txBody>
      </p:sp>
      <p:sp>
        <p:nvSpPr>
          <p:cNvPr id="18" name="Text 14"/>
          <p:cNvSpPr/>
          <p:nvPr/>
        </p:nvSpPr>
        <p:spPr>
          <a:xfrm>
            <a:off x="1166336" y="6092309"/>
            <a:ext cx="2342317" cy="269915"/>
          </a:xfrm>
          <a:prstGeom prst="rect">
            <a:avLst/>
          </a:prstGeom>
          <a:noFill/>
          <a:ln/>
        </p:spPr>
        <p:txBody>
          <a:bodyPr wrap="none" rtlCol="0" anchor="t"/>
          <a:lstStyle/>
          <a:p>
            <a:pPr indent="0" marL="0">
              <a:lnSpc>
                <a:spcPts val="2126"/>
              </a:lnSpc>
              <a:buNone/>
            </a:pPr>
            <a:r>
              <a:rPr lang="en-US" sz="1701" dirty="0">
                <a:solidFill>
                  <a:srgbClr val="D6D9D7"/>
                </a:solidFill>
                <a:latin typeface="DM Sans" pitchFamily="34" charset="0"/>
                <a:ea typeface="DM Sans" pitchFamily="34" charset="-122"/>
                <a:cs typeface="DM Sans" pitchFamily="34" charset="-120"/>
              </a:rPr>
              <a:t>Personalized Approach</a:t>
            </a:r>
            <a:endParaRPr lang="en-US" sz="1701" dirty="0"/>
          </a:p>
        </p:txBody>
      </p:sp>
      <p:sp>
        <p:nvSpPr>
          <p:cNvPr id="19" name="Text 15"/>
          <p:cNvSpPr/>
          <p:nvPr/>
        </p:nvSpPr>
        <p:spPr>
          <a:xfrm>
            <a:off x="1166336" y="6465808"/>
            <a:ext cx="7372826" cy="553164"/>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A personalized, multidisciplinary approach is essential for managing the complex interactions between thalassemia and heart disease.</a:t>
            </a:r>
            <a:endParaRPr lang="en-US" sz="1361" dirty="0"/>
          </a:p>
        </p:txBody>
      </p:sp>
      <p:pic>
        <p:nvPicPr>
          <p:cNvPr id="2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988820" y="2910840"/>
            <a:ext cx="1508760" cy="2407920"/>
          </a:xfrm>
          <a:prstGeom prst="rect">
            <a:avLst/>
          </a:prstGeom>
        </p:spPr>
      </p:pic>
      <p:sp>
        <p:nvSpPr>
          <p:cNvPr id="6" name="Text 2"/>
          <p:cNvSpPr/>
          <p:nvPr/>
        </p:nvSpPr>
        <p:spPr>
          <a:xfrm>
            <a:off x="6210300" y="1066919"/>
            <a:ext cx="6077903" cy="646271"/>
          </a:xfrm>
          <a:prstGeom prst="rect">
            <a:avLst/>
          </a:prstGeom>
          <a:noFill/>
          <a:ln/>
        </p:spPr>
        <p:txBody>
          <a:bodyPr wrap="none" rtlCol="0" anchor="t"/>
          <a:lstStyle/>
          <a:p>
            <a:pPr indent="0" marL="0">
              <a:lnSpc>
                <a:spcPts val="5090"/>
              </a:lnSpc>
              <a:buNone/>
            </a:pPr>
            <a:r>
              <a:rPr lang="en-US" sz="4072" dirty="0">
                <a:solidFill>
                  <a:srgbClr val="F7F7F8"/>
                </a:solidFill>
                <a:latin typeface="DM Sans" pitchFamily="34" charset="0"/>
                <a:ea typeface="DM Sans" pitchFamily="34" charset="-122"/>
                <a:cs typeface="DM Sans" pitchFamily="34" charset="-120"/>
              </a:rPr>
              <a:t>Heart Disease by Gender</a:t>
            </a:r>
            <a:endParaRPr lang="en-US" sz="4072" dirty="0"/>
          </a:p>
        </p:txBody>
      </p:sp>
      <p:sp>
        <p:nvSpPr>
          <p:cNvPr id="7" name="Text 3"/>
          <p:cNvSpPr/>
          <p:nvPr/>
        </p:nvSpPr>
        <p:spPr>
          <a:xfrm>
            <a:off x="6210300" y="2023467"/>
            <a:ext cx="7696200" cy="1323499"/>
          </a:xfrm>
          <a:prstGeom prst="rect">
            <a:avLst/>
          </a:prstGeom>
          <a:noFill/>
          <a:ln/>
        </p:spPr>
        <p:txBody>
          <a:bodyPr wrap="square" rtlCol="0" anchor="t"/>
          <a:lstStyle/>
          <a:p>
            <a:pPr indent="0" marL="0">
              <a:lnSpc>
                <a:spcPts val="2606"/>
              </a:lnSpc>
              <a:buNone/>
            </a:pPr>
            <a:r>
              <a:rPr lang="en-US" sz="1629" dirty="0">
                <a:solidFill>
                  <a:srgbClr val="D6D9D7"/>
                </a:solidFill>
                <a:latin typeface="Inter" pitchFamily="34" charset="0"/>
                <a:ea typeface="Inter" pitchFamily="34" charset="-122"/>
                <a:cs typeface="Inter" pitchFamily="34" charset="-120"/>
              </a:rPr>
              <a:t> The report examines the prevalence of heart disease across genders, revealing significant differences in the distribution and severity of the condition. This information is crucial for tailoring prevention and treatment strategies to address the unique needs of male and female patients.</a:t>
            </a:r>
            <a:endParaRPr lang="en-US" sz="1629" dirty="0"/>
          </a:p>
        </p:txBody>
      </p:sp>
      <p:sp>
        <p:nvSpPr>
          <p:cNvPr id="8" name="Shape 4"/>
          <p:cNvSpPr/>
          <p:nvPr/>
        </p:nvSpPr>
        <p:spPr>
          <a:xfrm>
            <a:off x="6509147" y="3579614"/>
            <a:ext cx="22860" cy="3583067"/>
          </a:xfrm>
          <a:prstGeom prst="roundRect">
            <a:avLst>
              <a:gd name="adj" fmla="val 135733"/>
            </a:avLst>
          </a:prstGeom>
          <a:solidFill>
            <a:srgbClr val="65696B"/>
          </a:solidFill>
          <a:ln/>
        </p:spPr>
      </p:sp>
      <p:sp>
        <p:nvSpPr>
          <p:cNvPr id="9" name="Shape 5"/>
          <p:cNvSpPr/>
          <p:nvPr/>
        </p:nvSpPr>
        <p:spPr>
          <a:xfrm>
            <a:off x="6730425" y="4033480"/>
            <a:ext cx="723900" cy="22860"/>
          </a:xfrm>
          <a:prstGeom prst="roundRect">
            <a:avLst>
              <a:gd name="adj" fmla="val 135733"/>
            </a:avLst>
          </a:prstGeom>
          <a:solidFill>
            <a:srgbClr val="65696B"/>
          </a:solidFill>
          <a:ln/>
        </p:spPr>
      </p:sp>
      <p:sp>
        <p:nvSpPr>
          <p:cNvPr id="10" name="Shape 6"/>
          <p:cNvSpPr/>
          <p:nvPr/>
        </p:nvSpPr>
        <p:spPr>
          <a:xfrm>
            <a:off x="6287869" y="3812262"/>
            <a:ext cx="465415" cy="465415"/>
          </a:xfrm>
          <a:prstGeom prst="roundRect">
            <a:avLst>
              <a:gd name="adj" fmla="val 6667"/>
            </a:avLst>
          </a:prstGeom>
          <a:solidFill>
            <a:srgbClr val="4C5052"/>
          </a:solidFill>
          <a:ln/>
        </p:spPr>
      </p:sp>
      <p:sp>
        <p:nvSpPr>
          <p:cNvPr id="11" name="Text 7"/>
          <p:cNvSpPr/>
          <p:nvPr/>
        </p:nvSpPr>
        <p:spPr>
          <a:xfrm>
            <a:off x="6469678" y="3889772"/>
            <a:ext cx="101798" cy="310277"/>
          </a:xfrm>
          <a:prstGeom prst="rect">
            <a:avLst/>
          </a:prstGeom>
          <a:noFill/>
          <a:ln/>
        </p:spPr>
        <p:txBody>
          <a:bodyPr wrap="none" rtlCol="0" anchor="t"/>
          <a:lstStyle/>
          <a:p>
            <a:pPr algn="ctr" indent="0" marL="0">
              <a:lnSpc>
                <a:spcPts val="2443"/>
              </a:lnSpc>
              <a:buNone/>
            </a:pPr>
            <a:r>
              <a:rPr lang="en-US" sz="2443" dirty="0">
                <a:solidFill>
                  <a:srgbClr val="D6D9D7"/>
                </a:solidFill>
                <a:latin typeface="DM Sans" pitchFamily="34" charset="0"/>
                <a:ea typeface="DM Sans" pitchFamily="34" charset="-122"/>
                <a:cs typeface="DM Sans" pitchFamily="34" charset="-120"/>
              </a:rPr>
              <a:t>1</a:t>
            </a:r>
            <a:endParaRPr lang="en-US" sz="2443" dirty="0"/>
          </a:p>
        </p:txBody>
      </p:sp>
      <p:sp>
        <p:nvSpPr>
          <p:cNvPr id="12" name="Text 8"/>
          <p:cNvSpPr/>
          <p:nvPr/>
        </p:nvSpPr>
        <p:spPr>
          <a:xfrm>
            <a:off x="7658219" y="3786426"/>
            <a:ext cx="2585680" cy="323255"/>
          </a:xfrm>
          <a:prstGeom prst="rect">
            <a:avLst/>
          </a:prstGeom>
          <a:noFill/>
          <a:ln/>
        </p:spPr>
        <p:txBody>
          <a:bodyPr wrap="none" rtlCol="0" anchor="t"/>
          <a:lstStyle/>
          <a:p>
            <a:pPr algn="l" indent="0" marL="0">
              <a:lnSpc>
                <a:spcPts val="2545"/>
              </a:lnSpc>
              <a:buNone/>
            </a:pPr>
            <a:r>
              <a:rPr lang="en-US" sz="2036" dirty="0">
                <a:solidFill>
                  <a:srgbClr val="D6D9D7"/>
                </a:solidFill>
                <a:latin typeface="DM Sans" pitchFamily="34" charset="0"/>
                <a:ea typeface="DM Sans" pitchFamily="34" charset="-122"/>
                <a:cs typeface="DM Sans" pitchFamily="34" charset="-120"/>
              </a:rPr>
              <a:t>Male</a:t>
            </a:r>
            <a:endParaRPr lang="en-US" sz="2036" dirty="0"/>
          </a:p>
        </p:txBody>
      </p:sp>
      <p:sp>
        <p:nvSpPr>
          <p:cNvPr id="13" name="Text 9"/>
          <p:cNvSpPr/>
          <p:nvPr/>
        </p:nvSpPr>
        <p:spPr>
          <a:xfrm>
            <a:off x="7658219" y="4233743"/>
            <a:ext cx="6248281" cy="661749"/>
          </a:xfrm>
          <a:prstGeom prst="rect">
            <a:avLst/>
          </a:prstGeom>
          <a:noFill/>
          <a:ln/>
        </p:spPr>
        <p:txBody>
          <a:bodyPr wrap="square" rtlCol="0" anchor="t"/>
          <a:lstStyle/>
          <a:p>
            <a:pPr algn="l" indent="0" marL="0">
              <a:lnSpc>
                <a:spcPts val="2606"/>
              </a:lnSpc>
              <a:buNone/>
            </a:pPr>
            <a:r>
              <a:rPr lang="en-US" sz="1629" dirty="0">
                <a:solidFill>
                  <a:srgbClr val="D6D9D7"/>
                </a:solidFill>
                <a:latin typeface="Inter" pitchFamily="34" charset="0"/>
                <a:ea typeface="Inter" pitchFamily="34" charset="-122"/>
                <a:cs typeface="Inter" pitchFamily="34" charset="-120"/>
              </a:rPr>
              <a:t>Heart disease is more common and often more severe in male patients, requiring specialized care and targeted interventions.</a:t>
            </a:r>
            <a:endParaRPr lang="en-US" sz="1629" dirty="0"/>
          </a:p>
        </p:txBody>
      </p:sp>
      <p:sp>
        <p:nvSpPr>
          <p:cNvPr id="14" name="Shape 10"/>
          <p:cNvSpPr/>
          <p:nvPr/>
        </p:nvSpPr>
        <p:spPr>
          <a:xfrm>
            <a:off x="6730425" y="5762982"/>
            <a:ext cx="723900" cy="22860"/>
          </a:xfrm>
          <a:prstGeom prst="roundRect">
            <a:avLst>
              <a:gd name="adj" fmla="val 135733"/>
            </a:avLst>
          </a:prstGeom>
          <a:solidFill>
            <a:srgbClr val="65696B"/>
          </a:solidFill>
          <a:ln/>
        </p:spPr>
      </p:sp>
      <p:sp>
        <p:nvSpPr>
          <p:cNvPr id="15" name="Shape 11"/>
          <p:cNvSpPr/>
          <p:nvPr/>
        </p:nvSpPr>
        <p:spPr>
          <a:xfrm>
            <a:off x="6287869" y="5541764"/>
            <a:ext cx="465415" cy="465415"/>
          </a:xfrm>
          <a:prstGeom prst="roundRect">
            <a:avLst>
              <a:gd name="adj" fmla="val 6667"/>
            </a:avLst>
          </a:prstGeom>
          <a:solidFill>
            <a:srgbClr val="4C5052"/>
          </a:solidFill>
          <a:ln/>
        </p:spPr>
      </p:sp>
      <p:sp>
        <p:nvSpPr>
          <p:cNvPr id="16" name="Text 12"/>
          <p:cNvSpPr/>
          <p:nvPr/>
        </p:nvSpPr>
        <p:spPr>
          <a:xfrm>
            <a:off x="6430982" y="5619274"/>
            <a:ext cx="179070" cy="310277"/>
          </a:xfrm>
          <a:prstGeom prst="rect">
            <a:avLst/>
          </a:prstGeom>
          <a:noFill/>
          <a:ln/>
        </p:spPr>
        <p:txBody>
          <a:bodyPr wrap="none" rtlCol="0" anchor="t"/>
          <a:lstStyle/>
          <a:p>
            <a:pPr algn="ctr" indent="0" marL="0">
              <a:lnSpc>
                <a:spcPts val="2443"/>
              </a:lnSpc>
              <a:buNone/>
            </a:pPr>
            <a:r>
              <a:rPr lang="en-US" sz="2443" dirty="0">
                <a:solidFill>
                  <a:srgbClr val="D6D9D7"/>
                </a:solidFill>
                <a:latin typeface="DM Sans" pitchFamily="34" charset="0"/>
                <a:ea typeface="DM Sans" pitchFamily="34" charset="-122"/>
                <a:cs typeface="DM Sans" pitchFamily="34" charset="-120"/>
              </a:rPr>
              <a:t>2</a:t>
            </a:r>
            <a:endParaRPr lang="en-US" sz="2443" dirty="0"/>
          </a:p>
        </p:txBody>
      </p:sp>
      <p:sp>
        <p:nvSpPr>
          <p:cNvPr id="17" name="Text 13"/>
          <p:cNvSpPr/>
          <p:nvPr/>
        </p:nvSpPr>
        <p:spPr>
          <a:xfrm>
            <a:off x="7658219" y="5515928"/>
            <a:ext cx="2585680" cy="323255"/>
          </a:xfrm>
          <a:prstGeom prst="rect">
            <a:avLst/>
          </a:prstGeom>
          <a:noFill/>
          <a:ln/>
        </p:spPr>
        <p:txBody>
          <a:bodyPr wrap="none" rtlCol="0" anchor="t"/>
          <a:lstStyle/>
          <a:p>
            <a:pPr algn="l" indent="0" marL="0">
              <a:lnSpc>
                <a:spcPts val="2545"/>
              </a:lnSpc>
              <a:buNone/>
            </a:pPr>
            <a:r>
              <a:rPr lang="en-US" sz="2036" dirty="0">
                <a:solidFill>
                  <a:srgbClr val="D6D9D7"/>
                </a:solidFill>
                <a:latin typeface="DM Sans" pitchFamily="34" charset="0"/>
                <a:ea typeface="DM Sans" pitchFamily="34" charset="-122"/>
                <a:cs typeface="DM Sans" pitchFamily="34" charset="-120"/>
              </a:rPr>
              <a:t>Female</a:t>
            </a:r>
            <a:endParaRPr lang="en-US" sz="2036" dirty="0"/>
          </a:p>
        </p:txBody>
      </p:sp>
      <p:sp>
        <p:nvSpPr>
          <p:cNvPr id="18" name="Text 14"/>
          <p:cNvSpPr/>
          <p:nvPr/>
        </p:nvSpPr>
        <p:spPr>
          <a:xfrm>
            <a:off x="7658219" y="5963245"/>
            <a:ext cx="6248281" cy="992624"/>
          </a:xfrm>
          <a:prstGeom prst="rect">
            <a:avLst/>
          </a:prstGeom>
          <a:noFill/>
          <a:ln/>
        </p:spPr>
        <p:txBody>
          <a:bodyPr wrap="square" rtlCol="0" anchor="t"/>
          <a:lstStyle/>
          <a:p>
            <a:pPr algn="l" indent="0" marL="0">
              <a:lnSpc>
                <a:spcPts val="2606"/>
              </a:lnSpc>
              <a:buNone/>
            </a:pPr>
            <a:r>
              <a:rPr lang="en-US" sz="1629" dirty="0">
                <a:solidFill>
                  <a:srgbClr val="D6D9D7"/>
                </a:solidFill>
                <a:latin typeface="Inter" pitchFamily="34" charset="0"/>
                <a:ea typeface="Inter" pitchFamily="34" charset="-122"/>
                <a:cs typeface="Inter" pitchFamily="34" charset="-120"/>
              </a:rPr>
              <a:t>While less prevalent, heart disease in female patients can present unique challenges and requires a nuanced approach to diagnosis and management.</a:t>
            </a:r>
            <a:endParaRPr lang="en-US" sz="1629"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30433"/>
          </a:xfrm>
          <a:prstGeom prst="rect">
            <a:avLst/>
          </a:prstGeom>
          <a:solidFill>
            <a:srgbClr val="2D3133"/>
          </a:solidFill>
          <a:ln/>
        </p:spPr>
      </p:sp>
      <p:sp>
        <p:nvSpPr>
          <p:cNvPr id="4" name="Text 2"/>
          <p:cNvSpPr/>
          <p:nvPr/>
        </p:nvSpPr>
        <p:spPr>
          <a:xfrm>
            <a:off x="965954" y="639247"/>
            <a:ext cx="12094726" cy="726400"/>
          </a:xfrm>
          <a:prstGeom prst="rect">
            <a:avLst/>
          </a:prstGeom>
          <a:noFill/>
          <a:ln/>
        </p:spPr>
        <p:txBody>
          <a:bodyPr wrap="none" rtlCol="0" anchor="t"/>
          <a:lstStyle/>
          <a:p>
            <a:pPr indent="0" marL="0">
              <a:lnSpc>
                <a:spcPts val="5720"/>
              </a:lnSpc>
              <a:buNone/>
            </a:pPr>
            <a:r>
              <a:rPr lang="en-US" sz="4576" dirty="0">
                <a:solidFill>
                  <a:srgbClr val="F7F7F8"/>
                </a:solidFill>
                <a:latin typeface="DM Sans" pitchFamily="34" charset="0"/>
                <a:ea typeface="DM Sans" pitchFamily="34" charset="-122"/>
                <a:cs typeface="DM Sans" pitchFamily="34" charset="-120"/>
              </a:rPr>
              <a:t>Heart Disease Gender Chest Pain By Gender</a:t>
            </a:r>
            <a:endParaRPr lang="en-US" sz="4576" dirty="0"/>
          </a:p>
        </p:txBody>
      </p:sp>
      <p:sp>
        <p:nvSpPr>
          <p:cNvPr id="5" name="Text 3"/>
          <p:cNvSpPr/>
          <p:nvPr/>
        </p:nvSpPr>
        <p:spPr>
          <a:xfrm>
            <a:off x="965954" y="1830467"/>
            <a:ext cx="12698373" cy="1859161"/>
          </a:xfrm>
          <a:prstGeom prst="rect">
            <a:avLst/>
          </a:prstGeom>
          <a:noFill/>
          <a:ln/>
        </p:spPr>
        <p:txBody>
          <a:bodyPr wrap="square" rtlCol="0" anchor="t"/>
          <a:lstStyle/>
          <a:p>
            <a:pPr indent="0" marL="0">
              <a:lnSpc>
                <a:spcPts val="2929"/>
              </a:lnSpc>
              <a:buNone/>
            </a:pPr>
            <a:r>
              <a:rPr lang="en-US" sz="1830" dirty="0">
                <a:solidFill>
                  <a:srgbClr val="D6D9D7"/>
                </a:solidFill>
                <a:latin typeface="Inter" pitchFamily="34" charset="0"/>
                <a:ea typeface="Inter" pitchFamily="34" charset="-122"/>
                <a:cs typeface="Inter" pitchFamily="34" charset="-120"/>
              </a:rPr>
              <a:t> Chest pain can be categorized into several types, including asymptomatic, non-anginal, atypical angina, and typical angina. Understanding these categories helps in diagnosing heart disease effectively. The analysis shows the distribution of heart disease across genders, highlighting the differences in how males and females experience chest pain. The count of heart disease cases is crucial for understanding the prevalence of the condition among different demographics.</a:t>
            </a:r>
            <a:endParaRPr lang="en-US" sz="1830" dirty="0"/>
          </a:p>
        </p:txBody>
      </p:sp>
      <p:sp>
        <p:nvSpPr>
          <p:cNvPr id="6" name="Text 4"/>
          <p:cNvSpPr/>
          <p:nvPr/>
        </p:nvSpPr>
        <p:spPr>
          <a:xfrm>
            <a:off x="965954" y="4183499"/>
            <a:ext cx="3241834" cy="363260"/>
          </a:xfrm>
          <a:prstGeom prst="rect">
            <a:avLst/>
          </a:prstGeom>
          <a:noFill/>
          <a:ln/>
        </p:spPr>
        <p:txBody>
          <a:bodyPr wrap="none" rtlCol="0" anchor="t"/>
          <a:lstStyle/>
          <a:p>
            <a:pPr indent="0" marL="0">
              <a:lnSpc>
                <a:spcPts val="2860"/>
              </a:lnSpc>
              <a:buNone/>
            </a:pPr>
            <a:r>
              <a:rPr lang="en-US" sz="2288" dirty="0">
                <a:solidFill>
                  <a:srgbClr val="F7F7F8"/>
                </a:solidFill>
                <a:latin typeface="DM Sans" pitchFamily="34" charset="0"/>
                <a:ea typeface="DM Sans" pitchFamily="34" charset="-122"/>
                <a:cs typeface="DM Sans" pitchFamily="34" charset="-120"/>
              </a:rPr>
              <a:t>Chest Pain Experienced</a:t>
            </a:r>
            <a:endParaRPr lang="en-US" sz="2288" dirty="0"/>
          </a:p>
        </p:txBody>
      </p:sp>
      <p:sp>
        <p:nvSpPr>
          <p:cNvPr id="7" name="Text 5"/>
          <p:cNvSpPr/>
          <p:nvPr/>
        </p:nvSpPr>
        <p:spPr>
          <a:xfrm>
            <a:off x="965954" y="4779169"/>
            <a:ext cx="3854172" cy="2602825"/>
          </a:xfrm>
          <a:prstGeom prst="rect">
            <a:avLst/>
          </a:prstGeom>
          <a:noFill/>
          <a:ln/>
        </p:spPr>
        <p:txBody>
          <a:bodyPr wrap="square" rtlCol="0" anchor="t"/>
          <a:lstStyle/>
          <a:p>
            <a:pPr indent="0" marL="0">
              <a:lnSpc>
                <a:spcPts val="2929"/>
              </a:lnSpc>
              <a:buNone/>
            </a:pPr>
            <a:r>
              <a:rPr lang="en-US" sz="1830" dirty="0">
                <a:solidFill>
                  <a:srgbClr val="D6D9D7"/>
                </a:solidFill>
                <a:latin typeface="Inter" pitchFamily="34" charset="0"/>
                <a:ea typeface="Inter" pitchFamily="34" charset="-122"/>
                <a:cs typeface="Inter" pitchFamily="34" charset="-120"/>
              </a:rPr>
              <a:t>Chest pain can be categorized into several types, including asymptomatic, non-anginal, atypical angina, and typical angina. Understanding these categories helps in diagnosing heart disease effectively.</a:t>
            </a:r>
            <a:endParaRPr lang="en-US" sz="1830" dirty="0"/>
          </a:p>
        </p:txBody>
      </p:sp>
      <p:sp>
        <p:nvSpPr>
          <p:cNvPr id="8" name="Text 6"/>
          <p:cNvSpPr/>
          <p:nvPr/>
        </p:nvSpPr>
        <p:spPr>
          <a:xfrm>
            <a:off x="5394960" y="4183499"/>
            <a:ext cx="2905720" cy="363260"/>
          </a:xfrm>
          <a:prstGeom prst="rect">
            <a:avLst/>
          </a:prstGeom>
          <a:noFill/>
          <a:ln/>
        </p:spPr>
        <p:txBody>
          <a:bodyPr wrap="none" rtlCol="0" anchor="t"/>
          <a:lstStyle/>
          <a:p>
            <a:pPr indent="0" marL="0">
              <a:lnSpc>
                <a:spcPts val="2860"/>
              </a:lnSpc>
              <a:buNone/>
            </a:pPr>
            <a:r>
              <a:rPr lang="en-US" sz="2288" dirty="0">
                <a:solidFill>
                  <a:srgbClr val="F7F7F8"/>
                </a:solidFill>
                <a:latin typeface="DM Sans" pitchFamily="34" charset="0"/>
                <a:ea typeface="DM Sans" pitchFamily="34" charset="-122"/>
                <a:cs typeface="DM Sans" pitchFamily="34" charset="-120"/>
              </a:rPr>
              <a:t>Gender Distribution</a:t>
            </a:r>
            <a:endParaRPr lang="en-US" sz="2288" dirty="0"/>
          </a:p>
        </p:txBody>
      </p:sp>
      <p:sp>
        <p:nvSpPr>
          <p:cNvPr id="9" name="Text 7"/>
          <p:cNvSpPr/>
          <p:nvPr/>
        </p:nvSpPr>
        <p:spPr>
          <a:xfrm>
            <a:off x="5394960" y="4779169"/>
            <a:ext cx="3854172" cy="1859161"/>
          </a:xfrm>
          <a:prstGeom prst="rect">
            <a:avLst/>
          </a:prstGeom>
          <a:noFill/>
          <a:ln/>
        </p:spPr>
        <p:txBody>
          <a:bodyPr wrap="square" rtlCol="0" anchor="t"/>
          <a:lstStyle/>
          <a:p>
            <a:pPr indent="0" marL="0">
              <a:lnSpc>
                <a:spcPts val="2929"/>
              </a:lnSpc>
              <a:buNone/>
            </a:pPr>
            <a:r>
              <a:rPr lang="en-US" sz="1830" dirty="0">
                <a:solidFill>
                  <a:srgbClr val="D6D9D7"/>
                </a:solidFill>
                <a:latin typeface="Inter" pitchFamily="34" charset="0"/>
                <a:ea typeface="Inter" pitchFamily="34" charset="-122"/>
                <a:cs typeface="Inter" pitchFamily="34" charset="-120"/>
              </a:rPr>
              <a:t>The analysis shows the distribution of heart disease across genders, highlighting the differences in how males and females experience chest pain.</a:t>
            </a:r>
            <a:endParaRPr lang="en-US" sz="1830" dirty="0"/>
          </a:p>
        </p:txBody>
      </p:sp>
      <p:sp>
        <p:nvSpPr>
          <p:cNvPr id="10" name="Text 8"/>
          <p:cNvSpPr/>
          <p:nvPr/>
        </p:nvSpPr>
        <p:spPr>
          <a:xfrm>
            <a:off x="9823966" y="4183499"/>
            <a:ext cx="2905720" cy="363260"/>
          </a:xfrm>
          <a:prstGeom prst="rect">
            <a:avLst/>
          </a:prstGeom>
          <a:noFill/>
          <a:ln/>
        </p:spPr>
        <p:txBody>
          <a:bodyPr wrap="none" rtlCol="0" anchor="t"/>
          <a:lstStyle/>
          <a:p>
            <a:pPr indent="0" marL="0">
              <a:lnSpc>
                <a:spcPts val="2860"/>
              </a:lnSpc>
              <a:buNone/>
            </a:pPr>
            <a:r>
              <a:rPr lang="en-US" sz="2288" dirty="0">
                <a:solidFill>
                  <a:srgbClr val="F7F7F8"/>
                </a:solidFill>
                <a:latin typeface="DM Sans" pitchFamily="34" charset="0"/>
                <a:ea typeface="DM Sans" pitchFamily="34" charset="-122"/>
                <a:cs typeface="DM Sans" pitchFamily="34" charset="-120"/>
              </a:rPr>
              <a:t>Heart Disease Count</a:t>
            </a:r>
            <a:endParaRPr lang="en-US" sz="2288" dirty="0"/>
          </a:p>
        </p:txBody>
      </p:sp>
      <p:sp>
        <p:nvSpPr>
          <p:cNvPr id="11" name="Text 9"/>
          <p:cNvSpPr/>
          <p:nvPr/>
        </p:nvSpPr>
        <p:spPr>
          <a:xfrm>
            <a:off x="9823966" y="4779169"/>
            <a:ext cx="3854172" cy="1487329"/>
          </a:xfrm>
          <a:prstGeom prst="rect">
            <a:avLst/>
          </a:prstGeom>
          <a:noFill/>
          <a:ln/>
        </p:spPr>
        <p:txBody>
          <a:bodyPr wrap="square" rtlCol="0" anchor="t"/>
          <a:lstStyle/>
          <a:p>
            <a:pPr indent="0" marL="0">
              <a:lnSpc>
                <a:spcPts val="2929"/>
              </a:lnSpc>
              <a:buNone/>
            </a:pPr>
            <a:r>
              <a:rPr lang="en-US" sz="1830" dirty="0">
                <a:solidFill>
                  <a:srgbClr val="D6D9D7"/>
                </a:solidFill>
                <a:latin typeface="Inter" pitchFamily="34" charset="0"/>
                <a:ea typeface="Inter" pitchFamily="34" charset="-122"/>
                <a:cs typeface="Inter" pitchFamily="34" charset="-120"/>
              </a:rPr>
              <a:t>Count of heart disease cases is crucial for understanding the prevalence of the condition among different demographics.</a:t>
            </a:r>
            <a:endParaRPr lang="en-US" sz="1830" dirty="0"/>
          </a:p>
        </p:txBody>
      </p:sp>
      <p:pic>
        <p:nvPicPr>
          <p:cNvPr id="12"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0580370" y="2926080"/>
            <a:ext cx="2613660" cy="2377440"/>
          </a:xfrm>
          <a:prstGeom prst="rect">
            <a:avLst/>
          </a:prstGeom>
        </p:spPr>
      </p:pic>
      <p:sp>
        <p:nvSpPr>
          <p:cNvPr id="6" name="Text 2"/>
          <p:cNvSpPr/>
          <p:nvPr/>
        </p:nvSpPr>
        <p:spPr>
          <a:xfrm>
            <a:off x="644485" y="1088231"/>
            <a:ext cx="5631299" cy="575429"/>
          </a:xfrm>
          <a:prstGeom prst="rect">
            <a:avLst/>
          </a:prstGeom>
          <a:noFill/>
          <a:ln/>
        </p:spPr>
        <p:txBody>
          <a:bodyPr wrap="none" rtlCol="0" anchor="t"/>
          <a:lstStyle/>
          <a:p>
            <a:pPr indent="0" marL="0">
              <a:lnSpc>
                <a:spcPts val="4531"/>
              </a:lnSpc>
              <a:buNone/>
            </a:pPr>
            <a:r>
              <a:rPr lang="en-US" sz="3625" dirty="0">
                <a:solidFill>
                  <a:srgbClr val="F7F7F8"/>
                </a:solidFill>
                <a:latin typeface="DM Sans" pitchFamily="34" charset="0"/>
                <a:ea typeface="DM Sans" pitchFamily="34" charset="-122"/>
                <a:cs typeface="DM Sans" pitchFamily="34" charset="-120"/>
              </a:rPr>
              <a:t>Blood Pressure by Gender</a:t>
            </a:r>
            <a:endParaRPr lang="en-US" sz="3625" dirty="0"/>
          </a:p>
        </p:txBody>
      </p:sp>
      <p:sp>
        <p:nvSpPr>
          <p:cNvPr id="7" name="Text 3"/>
          <p:cNvSpPr/>
          <p:nvPr/>
        </p:nvSpPr>
        <p:spPr>
          <a:xfrm>
            <a:off x="644485" y="1939766"/>
            <a:ext cx="7855029" cy="1178719"/>
          </a:xfrm>
          <a:prstGeom prst="rect">
            <a:avLst/>
          </a:prstGeom>
          <a:noFill/>
          <a:ln/>
        </p:spPr>
        <p:txBody>
          <a:bodyPr wrap="square" rtlCol="0" anchor="t"/>
          <a:lstStyle/>
          <a:p>
            <a:pPr indent="0" marL="0">
              <a:lnSpc>
                <a:spcPts val="2320"/>
              </a:lnSpc>
              <a:buNone/>
            </a:pPr>
            <a:r>
              <a:rPr lang="en-US" sz="1450" dirty="0">
                <a:solidFill>
                  <a:srgbClr val="D6D9D7"/>
                </a:solidFill>
                <a:latin typeface="Inter" pitchFamily="34" charset="0"/>
                <a:ea typeface="Inter" pitchFamily="34" charset="-122"/>
                <a:cs typeface="Inter" pitchFamily="34" charset="-120"/>
              </a:rPr>
              <a:t> The report examines the distribution of blood pressure levels across genders, providing valuable insights into the unique cardiovascular health profiles of male and female patients. Understanding these differences is crucial for developing tailored prevention and treatment strategies that address the specific needs of each population.</a:t>
            </a:r>
            <a:endParaRPr lang="en-US" sz="1450" dirty="0"/>
          </a:p>
        </p:txBody>
      </p:sp>
      <p:pic>
        <p:nvPicPr>
          <p:cNvPr id="8" name="Image 2" descr="preencoded.png">    </p:cNvPr>
          <p:cNvPicPr>
            <a:picLocks noChangeAspect="1"/>
          </p:cNvPicPr>
          <p:nvPr/>
        </p:nvPicPr>
        <p:blipFill>
          <a:blip r:embed="rId3"/>
          <a:stretch>
            <a:fillRect/>
          </a:stretch>
        </p:blipFill>
        <p:spPr>
          <a:xfrm>
            <a:off x="644485" y="3325535"/>
            <a:ext cx="460296" cy="460296"/>
          </a:xfrm>
          <a:prstGeom prst="rect">
            <a:avLst/>
          </a:prstGeom>
        </p:spPr>
      </p:pic>
      <p:sp>
        <p:nvSpPr>
          <p:cNvPr id="9" name="Text 4"/>
          <p:cNvSpPr/>
          <p:nvPr/>
        </p:nvSpPr>
        <p:spPr>
          <a:xfrm>
            <a:off x="644485" y="3969901"/>
            <a:ext cx="2301716" cy="287655"/>
          </a:xfrm>
          <a:prstGeom prst="rect">
            <a:avLst/>
          </a:prstGeom>
          <a:noFill/>
          <a:ln/>
        </p:spPr>
        <p:txBody>
          <a:bodyPr wrap="none" rtlCol="0" anchor="t"/>
          <a:lstStyle/>
          <a:p>
            <a:pPr algn="l" indent="0" marL="0">
              <a:lnSpc>
                <a:spcPts val="2266"/>
              </a:lnSpc>
              <a:buNone/>
            </a:pPr>
            <a:r>
              <a:rPr lang="en-US" sz="1812" dirty="0">
                <a:solidFill>
                  <a:srgbClr val="D6D9D7"/>
                </a:solidFill>
                <a:latin typeface="DM Sans" pitchFamily="34" charset="0"/>
                <a:ea typeface="DM Sans" pitchFamily="34" charset="-122"/>
                <a:cs typeface="DM Sans" pitchFamily="34" charset="-120"/>
              </a:rPr>
              <a:t>Male</a:t>
            </a:r>
            <a:endParaRPr lang="en-US" sz="1812" dirty="0"/>
          </a:p>
        </p:txBody>
      </p:sp>
      <p:sp>
        <p:nvSpPr>
          <p:cNvPr id="10" name="Text 5"/>
          <p:cNvSpPr/>
          <p:nvPr/>
        </p:nvSpPr>
        <p:spPr>
          <a:xfrm>
            <a:off x="644485" y="4367927"/>
            <a:ext cx="7855029" cy="589359"/>
          </a:xfrm>
          <a:prstGeom prst="rect">
            <a:avLst/>
          </a:prstGeom>
          <a:noFill/>
          <a:ln/>
        </p:spPr>
        <p:txBody>
          <a:bodyPr wrap="square" rtlCol="0" anchor="t"/>
          <a:lstStyle/>
          <a:p>
            <a:pPr algn="l" indent="0" marL="0">
              <a:lnSpc>
                <a:spcPts val="2320"/>
              </a:lnSpc>
              <a:buNone/>
            </a:pPr>
            <a:r>
              <a:rPr lang="en-US" sz="1450" dirty="0">
                <a:solidFill>
                  <a:srgbClr val="D6D9D7"/>
                </a:solidFill>
                <a:latin typeface="Inter" pitchFamily="34" charset="0"/>
                <a:ea typeface="Inter" pitchFamily="34" charset="-122"/>
                <a:cs typeface="Inter" pitchFamily="34" charset="-120"/>
              </a:rPr>
              <a:t>Male patients tend to have higher blood pressure levels, increasing their risk of heart disease and related complications.</a:t>
            </a:r>
            <a:endParaRPr lang="en-US" sz="1450" dirty="0"/>
          </a:p>
        </p:txBody>
      </p:sp>
      <p:pic>
        <p:nvPicPr>
          <p:cNvPr id="11" name="Image 3" descr="preencoded.png">    </p:cNvPr>
          <p:cNvPicPr>
            <a:picLocks noChangeAspect="1"/>
          </p:cNvPicPr>
          <p:nvPr/>
        </p:nvPicPr>
        <p:blipFill>
          <a:blip r:embed="rId4"/>
          <a:stretch>
            <a:fillRect/>
          </a:stretch>
        </p:blipFill>
        <p:spPr>
          <a:xfrm>
            <a:off x="644485" y="5509617"/>
            <a:ext cx="460296" cy="460296"/>
          </a:xfrm>
          <a:prstGeom prst="rect">
            <a:avLst/>
          </a:prstGeom>
        </p:spPr>
      </p:pic>
      <p:sp>
        <p:nvSpPr>
          <p:cNvPr id="12" name="Text 6"/>
          <p:cNvSpPr/>
          <p:nvPr/>
        </p:nvSpPr>
        <p:spPr>
          <a:xfrm>
            <a:off x="644485" y="6153983"/>
            <a:ext cx="2301716" cy="287655"/>
          </a:xfrm>
          <a:prstGeom prst="rect">
            <a:avLst/>
          </a:prstGeom>
          <a:noFill/>
          <a:ln/>
        </p:spPr>
        <p:txBody>
          <a:bodyPr wrap="none" rtlCol="0" anchor="t"/>
          <a:lstStyle/>
          <a:p>
            <a:pPr algn="l" indent="0" marL="0">
              <a:lnSpc>
                <a:spcPts val="2266"/>
              </a:lnSpc>
              <a:buNone/>
            </a:pPr>
            <a:r>
              <a:rPr lang="en-US" sz="1812" dirty="0">
                <a:solidFill>
                  <a:srgbClr val="D6D9D7"/>
                </a:solidFill>
                <a:latin typeface="DM Sans" pitchFamily="34" charset="0"/>
                <a:ea typeface="DM Sans" pitchFamily="34" charset="-122"/>
                <a:cs typeface="DM Sans" pitchFamily="34" charset="-120"/>
              </a:rPr>
              <a:t>Female</a:t>
            </a:r>
            <a:endParaRPr lang="en-US" sz="1812" dirty="0"/>
          </a:p>
        </p:txBody>
      </p:sp>
      <p:sp>
        <p:nvSpPr>
          <p:cNvPr id="13" name="Text 7"/>
          <p:cNvSpPr/>
          <p:nvPr/>
        </p:nvSpPr>
        <p:spPr>
          <a:xfrm>
            <a:off x="644485" y="6552009"/>
            <a:ext cx="7855029" cy="589359"/>
          </a:xfrm>
          <a:prstGeom prst="rect">
            <a:avLst/>
          </a:prstGeom>
          <a:noFill/>
          <a:ln/>
        </p:spPr>
        <p:txBody>
          <a:bodyPr wrap="square" rtlCol="0" anchor="t"/>
          <a:lstStyle/>
          <a:p>
            <a:pPr algn="l" indent="0" marL="0">
              <a:lnSpc>
                <a:spcPts val="2320"/>
              </a:lnSpc>
              <a:buNone/>
            </a:pPr>
            <a:r>
              <a:rPr lang="en-US" sz="1450" dirty="0">
                <a:solidFill>
                  <a:srgbClr val="D6D9D7"/>
                </a:solidFill>
                <a:latin typeface="Inter" pitchFamily="34" charset="0"/>
                <a:ea typeface="Inter" pitchFamily="34" charset="-122"/>
                <a:cs typeface="Inter" pitchFamily="34" charset="-120"/>
              </a:rPr>
              <a:t>Female patients generally have lower blood pressure levels, but may still be at risk for hypertension-related health issues.</a:t>
            </a:r>
            <a:endParaRPr lang="en-US" sz="14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
        <p:nvSpPr>
          <p:cNvPr id="4" name="Text 2"/>
          <p:cNvSpPr/>
          <p:nvPr/>
        </p:nvSpPr>
        <p:spPr>
          <a:xfrm>
            <a:off x="853797" y="672346"/>
            <a:ext cx="6098738" cy="762238"/>
          </a:xfrm>
          <a:prstGeom prst="rect">
            <a:avLst/>
          </a:prstGeom>
          <a:noFill/>
          <a:ln/>
        </p:spPr>
        <p:txBody>
          <a:bodyPr wrap="none" rtlCol="0" anchor="t"/>
          <a:lstStyle/>
          <a:p>
            <a:pPr indent="0" marL="0">
              <a:lnSpc>
                <a:spcPts val="6003"/>
              </a:lnSpc>
              <a:buNone/>
            </a:pPr>
            <a:r>
              <a:rPr lang="en-US" sz="4802" dirty="0">
                <a:solidFill>
                  <a:srgbClr val="F7F7F8"/>
                </a:solidFill>
                <a:latin typeface="DM Sans" pitchFamily="34" charset="0"/>
                <a:ea typeface="DM Sans" pitchFamily="34" charset="-122"/>
                <a:cs typeface="DM Sans" pitchFamily="34" charset="-120"/>
              </a:rPr>
              <a:t>Restecg By Gender</a:t>
            </a:r>
            <a:endParaRPr lang="en-US" sz="4802" dirty="0"/>
          </a:p>
        </p:txBody>
      </p:sp>
      <p:sp>
        <p:nvSpPr>
          <p:cNvPr id="5" name="Text 3"/>
          <p:cNvSpPr/>
          <p:nvPr/>
        </p:nvSpPr>
        <p:spPr>
          <a:xfrm>
            <a:off x="853797" y="1922383"/>
            <a:ext cx="12922806" cy="1561148"/>
          </a:xfrm>
          <a:prstGeom prst="rect">
            <a:avLst/>
          </a:prstGeom>
          <a:noFill/>
          <a:ln/>
        </p:spPr>
        <p:txBody>
          <a:bodyPr wrap="square" rtlCol="0" anchor="t"/>
          <a:lstStyle/>
          <a:p>
            <a:pPr indent="0" marL="0">
              <a:lnSpc>
                <a:spcPts val="3073"/>
              </a:lnSpc>
              <a:buNone/>
            </a:pPr>
            <a:r>
              <a:rPr lang="en-US" sz="1921" dirty="0">
                <a:solidFill>
                  <a:srgbClr val="D6D9D7"/>
                </a:solidFill>
                <a:latin typeface="Inter" pitchFamily="34" charset="0"/>
                <a:ea typeface="Inter" pitchFamily="34" charset="-122"/>
                <a:cs typeface="Inter" pitchFamily="34" charset="-120"/>
              </a:rPr>
              <a:t> Resting electrocardiogram (Restecg) results can indicate the presence of heart disease and vary by gender. Restecg is a vital diagnostic tool that helps in assessing heart conditions and guiding treatment options. Understanding how Restecg results differ between genders can lead to more tailored and effective treatment plans.</a:t>
            </a:r>
            <a:endParaRPr lang="en-US" sz="1921" dirty="0"/>
          </a:p>
        </p:txBody>
      </p:sp>
      <p:sp>
        <p:nvSpPr>
          <p:cNvPr id="6" name="Shape 4"/>
          <p:cNvSpPr/>
          <p:nvPr/>
        </p:nvSpPr>
        <p:spPr>
          <a:xfrm>
            <a:off x="853797" y="4032409"/>
            <a:ext cx="548878" cy="548878"/>
          </a:xfrm>
          <a:prstGeom prst="roundRect">
            <a:avLst>
              <a:gd name="adj" fmla="val 6667"/>
            </a:avLst>
          </a:prstGeom>
          <a:solidFill>
            <a:srgbClr val="4C5052"/>
          </a:solidFill>
          <a:ln/>
        </p:spPr>
      </p:sp>
      <p:sp>
        <p:nvSpPr>
          <p:cNvPr id="7" name="Text 5"/>
          <p:cNvSpPr/>
          <p:nvPr/>
        </p:nvSpPr>
        <p:spPr>
          <a:xfrm>
            <a:off x="1068229" y="4123849"/>
            <a:ext cx="120015" cy="365879"/>
          </a:xfrm>
          <a:prstGeom prst="rect">
            <a:avLst/>
          </a:prstGeom>
          <a:noFill/>
          <a:ln/>
        </p:spPr>
        <p:txBody>
          <a:bodyPr wrap="none" rtlCol="0" anchor="t"/>
          <a:lstStyle/>
          <a:p>
            <a:pPr algn="ctr" indent="0" marL="0">
              <a:lnSpc>
                <a:spcPts val="2881"/>
              </a:lnSpc>
              <a:buNone/>
            </a:pPr>
            <a:r>
              <a:rPr lang="en-US" sz="2881" dirty="0">
                <a:solidFill>
                  <a:srgbClr val="D6D9D7"/>
                </a:solidFill>
                <a:latin typeface="DM Sans" pitchFamily="34" charset="0"/>
                <a:ea typeface="DM Sans" pitchFamily="34" charset="-122"/>
                <a:cs typeface="DM Sans" pitchFamily="34" charset="-120"/>
              </a:rPr>
              <a:t>1</a:t>
            </a:r>
            <a:endParaRPr lang="en-US" sz="2881" dirty="0"/>
          </a:p>
        </p:txBody>
      </p:sp>
      <p:sp>
        <p:nvSpPr>
          <p:cNvPr id="8" name="Text 6"/>
          <p:cNvSpPr/>
          <p:nvPr/>
        </p:nvSpPr>
        <p:spPr>
          <a:xfrm>
            <a:off x="1646515" y="4032409"/>
            <a:ext cx="3352324" cy="762238"/>
          </a:xfrm>
          <a:prstGeom prst="rect">
            <a:avLst/>
          </a:prstGeom>
          <a:noFill/>
          <a:ln/>
        </p:spPr>
        <p:txBody>
          <a:bodyPr wrap="square" rtlCol="0" anchor="t"/>
          <a:lstStyle/>
          <a:p>
            <a:pPr indent="0" marL="0">
              <a:lnSpc>
                <a:spcPts val="3001"/>
              </a:lnSpc>
              <a:buNone/>
            </a:pPr>
            <a:r>
              <a:rPr lang="en-US" sz="2401" dirty="0">
                <a:solidFill>
                  <a:srgbClr val="D6D9D7"/>
                </a:solidFill>
                <a:latin typeface="DM Sans" pitchFamily="34" charset="0"/>
                <a:ea typeface="DM Sans" pitchFamily="34" charset="-122"/>
                <a:cs typeface="DM Sans" pitchFamily="34" charset="-120"/>
              </a:rPr>
              <a:t>Electrocardiogram Results</a:t>
            </a:r>
            <a:endParaRPr lang="en-US" sz="2401" dirty="0"/>
          </a:p>
        </p:txBody>
      </p:sp>
      <p:sp>
        <p:nvSpPr>
          <p:cNvPr id="9" name="Text 7"/>
          <p:cNvSpPr/>
          <p:nvPr/>
        </p:nvSpPr>
        <p:spPr>
          <a:xfrm>
            <a:off x="1646515" y="4940975"/>
            <a:ext cx="3352324" cy="1951434"/>
          </a:xfrm>
          <a:prstGeom prst="rect">
            <a:avLst/>
          </a:prstGeom>
          <a:noFill/>
          <a:ln/>
        </p:spPr>
        <p:txBody>
          <a:bodyPr wrap="square" rtlCol="0" anchor="t"/>
          <a:lstStyle/>
          <a:p>
            <a:pPr indent="0" marL="0">
              <a:lnSpc>
                <a:spcPts val="3073"/>
              </a:lnSpc>
              <a:buNone/>
            </a:pPr>
            <a:r>
              <a:rPr lang="en-US" sz="1921" dirty="0">
                <a:solidFill>
                  <a:srgbClr val="D6D9D7"/>
                </a:solidFill>
                <a:latin typeface="Inter" pitchFamily="34" charset="0"/>
                <a:ea typeface="Inter" pitchFamily="34" charset="-122"/>
                <a:cs typeface="Inter" pitchFamily="34" charset="-120"/>
              </a:rPr>
              <a:t>Resting electrocardiogram (Restecg) results can indicate the presence of heart disease and vary by gender.</a:t>
            </a:r>
            <a:endParaRPr lang="en-US" sz="1921" dirty="0"/>
          </a:p>
        </p:txBody>
      </p:sp>
      <p:sp>
        <p:nvSpPr>
          <p:cNvPr id="10" name="Shape 8"/>
          <p:cNvSpPr/>
          <p:nvPr/>
        </p:nvSpPr>
        <p:spPr>
          <a:xfrm>
            <a:off x="5242679" y="4032409"/>
            <a:ext cx="548878" cy="548878"/>
          </a:xfrm>
          <a:prstGeom prst="roundRect">
            <a:avLst>
              <a:gd name="adj" fmla="val 6667"/>
            </a:avLst>
          </a:prstGeom>
          <a:solidFill>
            <a:srgbClr val="4C5052"/>
          </a:solidFill>
          <a:ln/>
        </p:spPr>
      </p:sp>
      <p:sp>
        <p:nvSpPr>
          <p:cNvPr id="11" name="Text 9"/>
          <p:cNvSpPr/>
          <p:nvPr/>
        </p:nvSpPr>
        <p:spPr>
          <a:xfrm>
            <a:off x="5411510" y="4123849"/>
            <a:ext cx="211217" cy="365879"/>
          </a:xfrm>
          <a:prstGeom prst="rect">
            <a:avLst/>
          </a:prstGeom>
          <a:noFill/>
          <a:ln/>
        </p:spPr>
        <p:txBody>
          <a:bodyPr wrap="none" rtlCol="0" anchor="t"/>
          <a:lstStyle/>
          <a:p>
            <a:pPr algn="ctr" indent="0" marL="0">
              <a:lnSpc>
                <a:spcPts val="2881"/>
              </a:lnSpc>
              <a:buNone/>
            </a:pPr>
            <a:r>
              <a:rPr lang="en-US" sz="2881" dirty="0">
                <a:solidFill>
                  <a:srgbClr val="D6D9D7"/>
                </a:solidFill>
                <a:latin typeface="DM Sans" pitchFamily="34" charset="0"/>
                <a:ea typeface="DM Sans" pitchFamily="34" charset="-122"/>
                <a:cs typeface="DM Sans" pitchFamily="34" charset="-120"/>
              </a:rPr>
              <a:t>2</a:t>
            </a:r>
            <a:endParaRPr lang="en-US" sz="2881" dirty="0"/>
          </a:p>
        </p:txBody>
      </p:sp>
      <p:sp>
        <p:nvSpPr>
          <p:cNvPr id="12" name="Text 10"/>
          <p:cNvSpPr/>
          <p:nvPr/>
        </p:nvSpPr>
        <p:spPr>
          <a:xfrm>
            <a:off x="6035397" y="4032409"/>
            <a:ext cx="3264456" cy="381119"/>
          </a:xfrm>
          <a:prstGeom prst="rect">
            <a:avLst/>
          </a:prstGeom>
          <a:noFill/>
          <a:ln/>
        </p:spPr>
        <p:txBody>
          <a:bodyPr wrap="none" rtlCol="0" anchor="t"/>
          <a:lstStyle/>
          <a:p>
            <a:pPr indent="0" marL="0">
              <a:lnSpc>
                <a:spcPts val="3001"/>
              </a:lnSpc>
              <a:buNone/>
            </a:pPr>
            <a:r>
              <a:rPr lang="en-US" sz="2401" dirty="0">
                <a:solidFill>
                  <a:srgbClr val="D6D9D7"/>
                </a:solidFill>
                <a:latin typeface="DM Sans" pitchFamily="34" charset="0"/>
                <a:ea typeface="DM Sans" pitchFamily="34" charset="-122"/>
                <a:cs typeface="DM Sans" pitchFamily="34" charset="-120"/>
              </a:rPr>
              <a:t>Importance of Restecg</a:t>
            </a:r>
            <a:endParaRPr lang="en-US" sz="2401" dirty="0"/>
          </a:p>
        </p:txBody>
      </p:sp>
      <p:sp>
        <p:nvSpPr>
          <p:cNvPr id="13" name="Text 11"/>
          <p:cNvSpPr/>
          <p:nvPr/>
        </p:nvSpPr>
        <p:spPr>
          <a:xfrm>
            <a:off x="6035397" y="4559856"/>
            <a:ext cx="3352324" cy="1561148"/>
          </a:xfrm>
          <a:prstGeom prst="rect">
            <a:avLst/>
          </a:prstGeom>
          <a:noFill/>
          <a:ln/>
        </p:spPr>
        <p:txBody>
          <a:bodyPr wrap="square" rtlCol="0" anchor="t"/>
          <a:lstStyle/>
          <a:p>
            <a:pPr indent="0" marL="0">
              <a:lnSpc>
                <a:spcPts val="3073"/>
              </a:lnSpc>
              <a:buNone/>
            </a:pPr>
            <a:r>
              <a:rPr lang="en-US" sz="1921" dirty="0">
                <a:solidFill>
                  <a:srgbClr val="D6D9D7"/>
                </a:solidFill>
                <a:latin typeface="Inter" pitchFamily="34" charset="0"/>
                <a:ea typeface="Inter" pitchFamily="34" charset="-122"/>
                <a:cs typeface="Inter" pitchFamily="34" charset="-120"/>
              </a:rPr>
              <a:t>Restecg is a vital diagnostic tool that helps in assessing heart conditions and guiding treatment options.</a:t>
            </a:r>
            <a:endParaRPr lang="en-US" sz="1921" dirty="0"/>
          </a:p>
        </p:txBody>
      </p:sp>
      <p:sp>
        <p:nvSpPr>
          <p:cNvPr id="14" name="Shape 12"/>
          <p:cNvSpPr/>
          <p:nvPr/>
        </p:nvSpPr>
        <p:spPr>
          <a:xfrm>
            <a:off x="9631561" y="4032409"/>
            <a:ext cx="548878" cy="548878"/>
          </a:xfrm>
          <a:prstGeom prst="roundRect">
            <a:avLst>
              <a:gd name="adj" fmla="val 6667"/>
            </a:avLst>
          </a:prstGeom>
          <a:solidFill>
            <a:srgbClr val="4C5052"/>
          </a:solidFill>
          <a:ln/>
        </p:spPr>
      </p:sp>
      <p:sp>
        <p:nvSpPr>
          <p:cNvPr id="15" name="Text 13"/>
          <p:cNvSpPr/>
          <p:nvPr/>
        </p:nvSpPr>
        <p:spPr>
          <a:xfrm>
            <a:off x="9797296" y="4123849"/>
            <a:ext cx="217408" cy="365879"/>
          </a:xfrm>
          <a:prstGeom prst="rect">
            <a:avLst/>
          </a:prstGeom>
          <a:noFill/>
          <a:ln/>
        </p:spPr>
        <p:txBody>
          <a:bodyPr wrap="none" rtlCol="0" anchor="t"/>
          <a:lstStyle/>
          <a:p>
            <a:pPr algn="ctr" indent="0" marL="0">
              <a:lnSpc>
                <a:spcPts val="2881"/>
              </a:lnSpc>
              <a:buNone/>
            </a:pPr>
            <a:r>
              <a:rPr lang="en-US" sz="2881" dirty="0">
                <a:solidFill>
                  <a:srgbClr val="D6D9D7"/>
                </a:solidFill>
                <a:latin typeface="DM Sans" pitchFamily="34" charset="0"/>
                <a:ea typeface="DM Sans" pitchFamily="34" charset="-122"/>
                <a:cs typeface="DM Sans" pitchFamily="34" charset="-120"/>
              </a:rPr>
              <a:t>3</a:t>
            </a:r>
            <a:endParaRPr lang="en-US" sz="2881" dirty="0"/>
          </a:p>
        </p:txBody>
      </p:sp>
      <p:sp>
        <p:nvSpPr>
          <p:cNvPr id="16" name="Text 14"/>
          <p:cNvSpPr/>
          <p:nvPr/>
        </p:nvSpPr>
        <p:spPr>
          <a:xfrm>
            <a:off x="10424279" y="4032409"/>
            <a:ext cx="3049310" cy="381119"/>
          </a:xfrm>
          <a:prstGeom prst="rect">
            <a:avLst/>
          </a:prstGeom>
          <a:noFill/>
          <a:ln/>
        </p:spPr>
        <p:txBody>
          <a:bodyPr wrap="none" rtlCol="0" anchor="t"/>
          <a:lstStyle/>
          <a:p>
            <a:pPr indent="0" marL="0">
              <a:lnSpc>
                <a:spcPts val="3001"/>
              </a:lnSpc>
              <a:buNone/>
            </a:pPr>
            <a:r>
              <a:rPr lang="en-US" sz="2401" dirty="0">
                <a:solidFill>
                  <a:srgbClr val="D6D9D7"/>
                </a:solidFill>
                <a:latin typeface="DM Sans" pitchFamily="34" charset="0"/>
                <a:ea typeface="DM Sans" pitchFamily="34" charset="-122"/>
                <a:cs typeface="DM Sans" pitchFamily="34" charset="-120"/>
              </a:rPr>
              <a:t>Gender Differences</a:t>
            </a:r>
            <a:endParaRPr lang="en-US" sz="2401" dirty="0"/>
          </a:p>
        </p:txBody>
      </p:sp>
      <p:sp>
        <p:nvSpPr>
          <p:cNvPr id="17" name="Text 15"/>
          <p:cNvSpPr/>
          <p:nvPr/>
        </p:nvSpPr>
        <p:spPr>
          <a:xfrm>
            <a:off x="10424279" y="4559856"/>
            <a:ext cx="3352324" cy="1951434"/>
          </a:xfrm>
          <a:prstGeom prst="rect">
            <a:avLst/>
          </a:prstGeom>
          <a:noFill/>
          <a:ln/>
        </p:spPr>
        <p:txBody>
          <a:bodyPr wrap="square" rtlCol="0" anchor="t"/>
          <a:lstStyle/>
          <a:p>
            <a:pPr indent="0" marL="0">
              <a:lnSpc>
                <a:spcPts val="3073"/>
              </a:lnSpc>
              <a:buNone/>
            </a:pPr>
            <a:r>
              <a:rPr lang="en-US" sz="1921" dirty="0">
                <a:solidFill>
                  <a:srgbClr val="D6D9D7"/>
                </a:solidFill>
                <a:latin typeface="Inter" pitchFamily="34" charset="0"/>
                <a:ea typeface="Inter" pitchFamily="34" charset="-122"/>
                <a:cs typeface="Inter" pitchFamily="34" charset="-120"/>
              </a:rPr>
              <a:t>Understanding how Restecg results differ between genders can lead to more tailored and effective treatment plans.</a:t>
            </a:r>
            <a:endParaRPr lang="en-US" sz="1921" dirty="0"/>
          </a:p>
        </p:txBody>
      </p:sp>
      <p:sp>
        <p:nvSpPr>
          <p:cNvPr id="18" name="Text 16"/>
          <p:cNvSpPr/>
          <p:nvPr/>
        </p:nvSpPr>
        <p:spPr>
          <a:xfrm>
            <a:off x="853797" y="7166848"/>
            <a:ext cx="12922806" cy="390287"/>
          </a:xfrm>
          <a:prstGeom prst="rect">
            <a:avLst/>
          </a:prstGeom>
          <a:noFill/>
          <a:ln/>
        </p:spPr>
        <p:txBody>
          <a:bodyPr wrap="none" rtlCol="0" anchor="t"/>
          <a:lstStyle/>
          <a:p>
            <a:pPr indent="0" marL="0">
              <a:lnSpc>
                <a:spcPts val="3073"/>
              </a:lnSpc>
              <a:buNone/>
            </a:pPr>
            <a:endParaRPr lang="en-US" sz="1921" dirty="0"/>
          </a:p>
        </p:txBody>
      </p:sp>
      <p:pic>
        <p:nvPicPr>
          <p:cNvPr id="1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739140" y="3013710"/>
            <a:ext cx="4008120" cy="2202180"/>
          </a:xfrm>
          <a:prstGeom prst="rect">
            <a:avLst/>
          </a:prstGeom>
        </p:spPr>
      </p:pic>
      <p:sp>
        <p:nvSpPr>
          <p:cNvPr id="6" name="Text 2"/>
          <p:cNvSpPr/>
          <p:nvPr/>
        </p:nvSpPr>
        <p:spPr>
          <a:xfrm>
            <a:off x="6171486" y="1221700"/>
            <a:ext cx="5894189" cy="611743"/>
          </a:xfrm>
          <a:prstGeom prst="rect">
            <a:avLst/>
          </a:prstGeom>
          <a:noFill/>
          <a:ln/>
        </p:spPr>
        <p:txBody>
          <a:bodyPr wrap="none" rtlCol="0" anchor="t"/>
          <a:lstStyle/>
          <a:p>
            <a:pPr indent="0" marL="0">
              <a:lnSpc>
                <a:spcPts val="4817"/>
              </a:lnSpc>
              <a:buNone/>
            </a:pPr>
            <a:r>
              <a:rPr lang="en-US" sz="3854" dirty="0">
                <a:solidFill>
                  <a:srgbClr val="F7F7F8"/>
                </a:solidFill>
                <a:latin typeface="DM Sans" pitchFamily="34" charset="0"/>
                <a:ea typeface="DM Sans" pitchFamily="34" charset="-122"/>
                <a:cs typeface="DM Sans" pitchFamily="34" charset="-120"/>
              </a:rPr>
              <a:t>Cholesterol Levels by Age</a:t>
            </a:r>
            <a:endParaRPr lang="en-US" sz="3854" dirty="0"/>
          </a:p>
        </p:txBody>
      </p:sp>
      <p:sp>
        <p:nvSpPr>
          <p:cNvPr id="7" name="Text 3"/>
          <p:cNvSpPr/>
          <p:nvPr/>
        </p:nvSpPr>
        <p:spPr>
          <a:xfrm>
            <a:off x="6171486" y="2127052"/>
            <a:ext cx="7773829" cy="1002030"/>
          </a:xfrm>
          <a:prstGeom prst="rect">
            <a:avLst/>
          </a:prstGeom>
          <a:noFill/>
          <a:ln/>
        </p:spPr>
        <p:txBody>
          <a:bodyPr wrap="squar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 The report examines the relationship between age and cholesterol levels, a key risk factor for heart disease. By understanding the typical cholesterol profile across different age groups, healthcare providers can better identify and manage individuals at high risk, implementing targeted interventions to maintain optimal cardiovascular health.</a:t>
            </a:r>
            <a:endParaRPr lang="en-US" sz="1233" dirty="0"/>
          </a:p>
        </p:txBody>
      </p:sp>
      <p:sp>
        <p:nvSpPr>
          <p:cNvPr id="8" name="Shape 4"/>
          <p:cNvSpPr/>
          <p:nvPr/>
        </p:nvSpPr>
        <p:spPr>
          <a:xfrm>
            <a:off x="6171486" y="3569375"/>
            <a:ext cx="440412" cy="440412"/>
          </a:xfrm>
          <a:prstGeom prst="roundRect">
            <a:avLst>
              <a:gd name="adj" fmla="val 6668"/>
            </a:avLst>
          </a:prstGeom>
          <a:solidFill>
            <a:srgbClr val="4C5052"/>
          </a:solidFill>
          <a:ln/>
        </p:spPr>
      </p:sp>
      <p:sp>
        <p:nvSpPr>
          <p:cNvPr id="9" name="Text 5"/>
          <p:cNvSpPr/>
          <p:nvPr/>
        </p:nvSpPr>
        <p:spPr>
          <a:xfrm>
            <a:off x="6343531" y="3642717"/>
            <a:ext cx="96322" cy="293608"/>
          </a:xfrm>
          <a:prstGeom prst="rect">
            <a:avLst/>
          </a:prstGeom>
          <a:noFill/>
          <a:ln/>
        </p:spPr>
        <p:txBody>
          <a:bodyPr wrap="none" rtlCol="0" anchor="t"/>
          <a:lstStyle/>
          <a:p>
            <a:pPr algn="ctr" indent="0" marL="0">
              <a:lnSpc>
                <a:spcPts val="2312"/>
              </a:lnSpc>
              <a:buNone/>
            </a:pPr>
            <a:r>
              <a:rPr lang="en-US" sz="2312" dirty="0">
                <a:solidFill>
                  <a:srgbClr val="D6D9D7"/>
                </a:solidFill>
                <a:latin typeface="DM Sans" pitchFamily="34" charset="0"/>
                <a:ea typeface="DM Sans" pitchFamily="34" charset="-122"/>
                <a:cs typeface="DM Sans" pitchFamily="34" charset="-120"/>
              </a:rPr>
              <a:t>1</a:t>
            </a:r>
            <a:endParaRPr lang="en-US" sz="2312" dirty="0"/>
          </a:p>
        </p:txBody>
      </p:sp>
      <p:sp>
        <p:nvSpPr>
          <p:cNvPr id="10" name="Text 6"/>
          <p:cNvSpPr/>
          <p:nvPr/>
        </p:nvSpPr>
        <p:spPr>
          <a:xfrm>
            <a:off x="6807637" y="3569375"/>
            <a:ext cx="7137678" cy="250508"/>
          </a:xfrm>
          <a:prstGeom prst="rect">
            <a:avLst/>
          </a:prstGeom>
          <a:noFill/>
          <a:ln/>
        </p:spPr>
        <p:txBody>
          <a:bodyPr wrap="non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Younger Patients</a:t>
            </a:r>
            <a:endParaRPr lang="en-US" sz="1233" dirty="0"/>
          </a:p>
        </p:txBody>
      </p:sp>
      <p:sp>
        <p:nvSpPr>
          <p:cNvPr id="11" name="Text 7"/>
          <p:cNvSpPr/>
          <p:nvPr/>
        </p:nvSpPr>
        <p:spPr>
          <a:xfrm>
            <a:off x="6807637" y="3937278"/>
            <a:ext cx="7137678" cy="501015"/>
          </a:xfrm>
          <a:prstGeom prst="rect">
            <a:avLst/>
          </a:prstGeom>
          <a:noFill/>
          <a:ln/>
        </p:spPr>
        <p:txBody>
          <a:bodyPr wrap="squar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Younger patients tend to have lower cholesterol levels, but may still be at risk for heart disease due to other factors.</a:t>
            </a:r>
            <a:endParaRPr lang="en-US" sz="1233" dirty="0"/>
          </a:p>
        </p:txBody>
      </p:sp>
      <p:sp>
        <p:nvSpPr>
          <p:cNvPr id="12" name="Shape 8"/>
          <p:cNvSpPr/>
          <p:nvPr/>
        </p:nvSpPr>
        <p:spPr>
          <a:xfrm>
            <a:off x="6171486" y="4854178"/>
            <a:ext cx="440412" cy="440412"/>
          </a:xfrm>
          <a:prstGeom prst="roundRect">
            <a:avLst>
              <a:gd name="adj" fmla="val 6668"/>
            </a:avLst>
          </a:prstGeom>
          <a:solidFill>
            <a:srgbClr val="4C5052"/>
          </a:solidFill>
          <a:ln/>
        </p:spPr>
      </p:sp>
      <p:sp>
        <p:nvSpPr>
          <p:cNvPr id="13" name="Text 9"/>
          <p:cNvSpPr/>
          <p:nvPr/>
        </p:nvSpPr>
        <p:spPr>
          <a:xfrm>
            <a:off x="6306979" y="4927521"/>
            <a:ext cx="169426" cy="293608"/>
          </a:xfrm>
          <a:prstGeom prst="rect">
            <a:avLst/>
          </a:prstGeom>
          <a:noFill/>
          <a:ln/>
        </p:spPr>
        <p:txBody>
          <a:bodyPr wrap="none" rtlCol="0" anchor="t"/>
          <a:lstStyle/>
          <a:p>
            <a:pPr algn="ctr" indent="0" marL="0">
              <a:lnSpc>
                <a:spcPts val="2312"/>
              </a:lnSpc>
              <a:buNone/>
            </a:pPr>
            <a:r>
              <a:rPr lang="en-US" sz="2312" dirty="0">
                <a:solidFill>
                  <a:srgbClr val="D6D9D7"/>
                </a:solidFill>
                <a:latin typeface="DM Sans" pitchFamily="34" charset="0"/>
                <a:ea typeface="DM Sans" pitchFamily="34" charset="-122"/>
                <a:cs typeface="DM Sans" pitchFamily="34" charset="-120"/>
              </a:rPr>
              <a:t>2</a:t>
            </a:r>
            <a:endParaRPr lang="en-US" sz="2312" dirty="0"/>
          </a:p>
        </p:txBody>
      </p:sp>
      <p:sp>
        <p:nvSpPr>
          <p:cNvPr id="14" name="Text 10"/>
          <p:cNvSpPr/>
          <p:nvPr/>
        </p:nvSpPr>
        <p:spPr>
          <a:xfrm>
            <a:off x="6807637" y="4854178"/>
            <a:ext cx="7137678" cy="250508"/>
          </a:xfrm>
          <a:prstGeom prst="rect">
            <a:avLst/>
          </a:prstGeom>
          <a:noFill/>
          <a:ln/>
        </p:spPr>
        <p:txBody>
          <a:bodyPr wrap="non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Middle-Aged Patients</a:t>
            </a:r>
            <a:endParaRPr lang="en-US" sz="1233" dirty="0"/>
          </a:p>
        </p:txBody>
      </p:sp>
      <p:sp>
        <p:nvSpPr>
          <p:cNvPr id="15" name="Text 11"/>
          <p:cNvSpPr/>
          <p:nvPr/>
        </p:nvSpPr>
        <p:spPr>
          <a:xfrm>
            <a:off x="6807637" y="5222081"/>
            <a:ext cx="7137678" cy="501015"/>
          </a:xfrm>
          <a:prstGeom prst="rect">
            <a:avLst/>
          </a:prstGeom>
          <a:noFill/>
          <a:ln/>
        </p:spPr>
        <p:txBody>
          <a:bodyPr wrap="squar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Middle-aged individuals often experience a rise in cholesterol levels, underscoring the importance of regular screening and proactive management.</a:t>
            </a:r>
            <a:endParaRPr lang="en-US" sz="1233" dirty="0"/>
          </a:p>
        </p:txBody>
      </p:sp>
      <p:sp>
        <p:nvSpPr>
          <p:cNvPr id="16" name="Shape 12"/>
          <p:cNvSpPr/>
          <p:nvPr/>
        </p:nvSpPr>
        <p:spPr>
          <a:xfrm>
            <a:off x="6171486" y="6138982"/>
            <a:ext cx="440412" cy="440412"/>
          </a:xfrm>
          <a:prstGeom prst="roundRect">
            <a:avLst>
              <a:gd name="adj" fmla="val 6668"/>
            </a:avLst>
          </a:prstGeom>
          <a:solidFill>
            <a:srgbClr val="4C5052"/>
          </a:solidFill>
          <a:ln/>
        </p:spPr>
      </p:sp>
      <p:sp>
        <p:nvSpPr>
          <p:cNvPr id="17" name="Text 13"/>
          <p:cNvSpPr/>
          <p:nvPr/>
        </p:nvSpPr>
        <p:spPr>
          <a:xfrm>
            <a:off x="6304478" y="6212324"/>
            <a:ext cx="174427" cy="293608"/>
          </a:xfrm>
          <a:prstGeom prst="rect">
            <a:avLst/>
          </a:prstGeom>
          <a:noFill/>
          <a:ln/>
        </p:spPr>
        <p:txBody>
          <a:bodyPr wrap="none" rtlCol="0" anchor="t"/>
          <a:lstStyle/>
          <a:p>
            <a:pPr algn="ctr" indent="0" marL="0">
              <a:lnSpc>
                <a:spcPts val="2312"/>
              </a:lnSpc>
              <a:buNone/>
            </a:pPr>
            <a:r>
              <a:rPr lang="en-US" sz="2312" dirty="0">
                <a:solidFill>
                  <a:srgbClr val="D6D9D7"/>
                </a:solidFill>
                <a:latin typeface="DM Sans" pitchFamily="34" charset="0"/>
                <a:ea typeface="DM Sans" pitchFamily="34" charset="-122"/>
                <a:cs typeface="DM Sans" pitchFamily="34" charset="-120"/>
              </a:rPr>
              <a:t>3</a:t>
            </a:r>
            <a:endParaRPr lang="en-US" sz="2312" dirty="0"/>
          </a:p>
        </p:txBody>
      </p:sp>
      <p:sp>
        <p:nvSpPr>
          <p:cNvPr id="18" name="Text 14"/>
          <p:cNvSpPr/>
          <p:nvPr/>
        </p:nvSpPr>
        <p:spPr>
          <a:xfrm>
            <a:off x="6807637" y="6138982"/>
            <a:ext cx="7137678" cy="250508"/>
          </a:xfrm>
          <a:prstGeom prst="rect">
            <a:avLst/>
          </a:prstGeom>
          <a:noFill/>
          <a:ln/>
        </p:spPr>
        <p:txBody>
          <a:bodyPr wrap="non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Older Patients</a:t>
            </a:r>
            <a:endParaRPr lang="en-US" sz="1233" dirty="0"/>
          </a:p>
        </p:txBody>
      </p:sp>
      <p:sp>
        <p:nvSpPr>
          <p:cNvPr id="19" name="Text 15"/>
          <p:cNvSpPr/>
          <p:nvPr/>
        </p:nvSpPr>
        <p:spPr>
          <a:xfrm>
            <a:off x="6807637" y="6506885"/>
            <a:ext cx="7137678" cy="501015"/>
          </a:xfrm>
          <a:prstGeom prst="rect">
            <a:avLst/>
          </a:prstGeom>
          <a:noFill/>
          <a:ln/>
        </p:spPr>
        <p:txBody>
          <a:bodyPr wrap="square" rtlCol="0" anchor="t"/>
          <a:lstStyle/>
          <a:p>
            <a:pPr indent="0" marL="0">
              <a:lnSpc>
                <a:spcPts val="1973"/>
              </a:lnSpc>
              <a:buNone/>
            </a:pPr>
            <a:r>
              <a:rPr lang="en-US" sz="1233" dirty="0">
                <a:solidFill>
                  <a:srgbClr val="D6D9D7"/>
                </a:solidFill>
                <a:latin typeface="Inter" pitchFamily="34" charset="0"/>
                <a:ea typeface="Inter" pitchFamily="34" charset="-122"/>
                <a:cs typeface="Inter" pitchFamily="34" charset="-120"/>
              </a:rPr>
              <a:t>Older patients may have higher cholesterol levels, but the relationship between age, cholesterol, and heart disease risk is complex and requires careful consideration.</a:t>
            </a:r>
            <a:endParaRPr lang="en-US" sz="1233" dirty="0"/>
          </a:p>
        </p:txBody>
      </p:sp>
      <p:pic>
        <p:nvPicPr>
          <p:cNvPr id="2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11181517"/>
          </a:xfrm>
          <a:prstGeom prst="rect">
            <a:avLst/>
          </a:prstGeom>
          <a:solidFill>
            <a:srgbClr val="2D3133"/>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pic>
        <p:nvPicPr>
          <p:cNvPr id="5" name="Image 1" descr="preencoded.png">    </p:cNvPr>
          <p:cNvPicPr>
            <a:picLocks noChangeAspect="1"/>
          </p:cNvPicPr>
          <p:nvPr/>
        </p:nvPicPr>
        <p:blipFill>
          <a:blip r:embed="rId2"/>
          <a:stretch>
            <a:fillRect/>
          </a:stretch>
        </p:blipFill>
        <p:spPr>
          <a:xfrm>
            <a:off x="5955506" y="215979"/>
            <a:ext cx="2719268" cy="1728311"/>
          </a:xfrm>
          <a:prstGeom prst="rect">
            <a:avLst/>
          </a:prstGeom>
        </p:spPr>
      </p:pic>
      <p:sp>
        <p:nvSpPr>
          <p:cNvPr id="6" name="Text 2"/>
          <p:cNvSpPr/>
          <p:nvPr/>
        </p:nvSpPr>
        <p:spPr>
          <a:xfrm>
            <a:off x="2594967" y="2635448"/>
            <a:ext cx="5980509" cy="540068"/>
          </a:xfrm>
          <a:prstGeom prst="rect">
            <a:avLst/>
          </a:prstGeom>
          <a:noFill/>
          <a:ln/>
        </p:spPr>
        <p:txBody>
          <a:bodyPr wrap="none" rtlCol="0" anchor="t"/>
          <a:lstStyle/>
          <a:p>
            <a:pPr indent="0" marL="0">
              <a:lnSpc>
                <a:spcPts val="4253"/>
              </a:lnSpc>
              <a:buNone/>
            </a:pPr>
            <a:r>
              <a:rPr lang="en-US" sz="3402" dirty="0">
                <a:solidFill>
                  <a:srgbClr val="F7F7F8"/>
                </a:solidFill>
                <a:latin typeface="DM Sans" pitchFamily="34" charset="0"/>
                <a:ea typeface="DM Sans" pitchFamily="34" charset="-122"/>
                <a:cs typeface="DM Sans" pitchFamily="34" charset="-120"/>
              </a:rPr>
              <a:t>Chest Pain and Heart Disease</a:t>
            </a:r>
            <a:endParaRPr lang="en-US" sz="3402" dirty="0"/>
          </a:p>
        </p:txBody>
      </p:sp>
      <p:sp>
        <p:nvSpPr>
          <p:cNvPr id="7" name="Text 3"/>
          <p:cNvSpPr/>
          <p:nvPr/>
        </p:nvSpPr>
        <p:spPr>
          <a:xfrm>
            <a:off x="2594967" y="3434715"/>
            <a:ext cx="9440347" cy="829747"/>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 The report explores the relationship between different types of chest pain and the presence of heart disease, providing valuable insights for healthcare professionals. By understanding the diagnostic value of various chest pain characteristics, clinicians can make more informed decisions and develop more effective treatment plans.</a:t>
            </a:r>
            <a:endParaRPr lang="en-US" sz="1361" dirty="0"/>
          </a:p>
        </p:txBody>
      </p:sp>
      <p:sp>
        <p:nvSpPr>
          <p:cNvPr id="8" name="Shape 4"/>
          <p:cNvSpPr/>
          <p:nvPr/>
        </p:nvSpPr>
        <p:spPr>
          <a:xfrm>
            <a:off x="2594967" y="4458772"/>
            <a:ext cx="9440347" cy="2011204"/>
          </a:xfrm>
          <a:prstGeom prst="roundRect">
            <a:avLst>
              <a:gd name="adj" fmla="val 1289"/>
            </a:avLst>
          </a:prstGeom>
          <a:noFill/>
          <a:ln w="7620">
            <a:solidFill>
              <a:srgbClr val="FFFFFF">
                <a:alpha val="24000"/>
              </a:srgbClr>
            </a:solidFill>
            <a:prstDash val="solid"/>
          </a:ln>
        </p:spPr>
      </p:sp>
      <p:sp>
        <p:nvSpPr>
          <p:cNvPr id="9" name="Shape 5"/>
          <p:cNvSpPr/>
          <p:nvPr/>
        </p:nvSpPr>
        <p:spPr>
          <a:xfrm>
            <a:off x="2602587" y="4466392"/>
            <a:ext cx="9425107" cy="498991"/>
          </a:xfrm>
          <a:prstGeom prst="rect">
            <a:avLst/>
          </a:prstGeom>
          <a:solidFill>
            <a:srgbClr val="FFFFFF">
              <a:alpha val="4000"/>
            </a:srgbClr>
          </a:solidFill>
          <a:ln/>
        </p:spPr>
      </p:sp>
      <p:sp>
        <p:nvSpPr>
          <p:cNvPr id="10" name="Text 6"/>
          <p:cNvSpPr/>
          <p:nvPr/>
        </p:nvSpPr>
        <p:spPr>
          <a:xfrm>
            <a:off x="2775466" y="4577596"/>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Chest Pain Type</a:t>
            </a:r>
            <a:endParaRPr lang="en-US" sz="1361" dirty="0"/>
          </a:p>
        </p:txBody>
      </p:sp>
      <p:sp>
        <p:nvSpPr>
          <p:cNvPr id="11" name="Text 7"/>
          <p:cNvSpPr/>
          <p:nvPr/>
        </p:nvSpPr>
        <p:spPr>
          <a:xfrm>
            <a:off x="7491770" y="4577596"/>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Heart Disease Prevalence</a:t>
            </a:r>
            <a:endParaRPr lang="en-US" sz="1361" dirty="0"/>
          </a:p>
        </p:txBody>
      </p:sp>
      <p:sp>
        <p:nvSpPr>
          <p:cNvPr id="12" name="Shape 8"/>
          <p:cNvSpPr/>
          <p:nvPr/>
        </p:nvSpPr>
        <p:spPr>
          <a:xfrm>
            <a:off x="2602587" y="4965383"/>
            <a:ext cx="9425107" cy="498991"/>
          </a:xfrm>
          <a:prstGeom prst="rect">
            <a:avLst/>
          </a:prstGeom>
          <a:solidFill>
            <a:srgbClr val="000000">
              <a:alpha val="4000"/>
            </a:srgbClr>
          </a:solidFill>
          <a:ln/>
        </p:spPr>
      </p:sp>
      <p:sp>
        <p:nvSpPr>
          <p:cNvPr id="13" name="Text 9"/>
          <p:cNvSpPr/>
          <p:nvPr/>
        </p:nvSpPr>
        <p:spPr>
          <a:xfrm>
            <a:off x="2775466" y="5076587"/>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Typical Angina</a:t>
            </a:r>
            <a:endParaRPr lang="en-US" sz="1361" dirty="0"/>
          </a:p>
        </p:txBody>
      </p:sp>
      <p:sp>
        <p:nvSpPr>
          <p:cNvPr id="14" name="Text 10"/>
          <p:cNvSpPr/>
          <p:nvPr/>
        </p:nvSpPr>
        <p:spPr>
          <a:xfrm>
            <a:off x="7491770" y="5076587"/>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High</a:t>
            </a:r>
            <a:endParaRPr lang="en-US" sz="1361" dirty="0"/>
          </a:p>
        </p:txBody>
      </p:sp>
      <p:sp>
        <p:nvSpPr>
          <p:cNvPr id="15" name="Shape 11"/>
          <p:cNvSpPr/>
          <p:nvPr/>
        </p:nvSpPr>
        <p:spPr>
          <a:xfrm>
            <a:off x="2602587" y="5464373"/>
            <a:ext cx="9425107" cy="498991"/>
          </a:xfrm>
          <a:prstGeom prst="rect">
            <a:avLst/>
          </a:prstGeom>
          <a:solidFill>
            <a:srgbClr val="FFFFFF">
              <a:alpha val="4000"/>
            </a:srgbClr>
          </a:solidFill>
          <a:ln/>
        </p:spPr>
      </p:sp>
      <p:sp>
        <p:nvSpPr>
          <p:cNvPr id="16" name="Text 12"/>
          <p:cNvSpPr/>
          <p:nvPr/>
        </p:nvSpPr>
        <p:spPr>
          <a:xfrm>
            <a:off x="2775466" y="5575578"/>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Atypical Angina</a:t>
            </a:r>
            <a:endParaRPr lang="en-US" sz="1361" dirty="0"/>
          </a:p>
        </p:txBody>
      </p:sp>
      <p:sp>
        <p:nvSpPr>
          <p:cNvPr id="17" name="Text 13"/>
          <p:cNvSpPr/>
          <p:nvPr/>
        </p:nvSpPr>
        <p:spPr>
          <a:xfrm>
            <a:off x="7491770" y="5575578"/>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Moderate</a:t>
            </a:r>
            <a:endParaRPr lang="en-US" sz="1361" dirty="0"/>
          </a:p>
        </p:txBody>
      </p:sp>
      <p:sp>
        <p:nvSpPr>
          <p:cNvPr id="18" name="Shape 14"/>
          <p:cNvSpPr/>
          <p:nvPr/>
        </p:nvSpPr>
        <p:spPr>
          <a:xfrm>
            <a:off x="2602587" y="5963364"/>
            <a:ext cx="9425107" cy="498991"/>
          </a:xfrm>
          <a:prstGeom prst="rect">
            <a:avLst/>
          </a:prstGeom>
          <a:solidFill>
            <a:srgbClr val="000000">
              <a:alpha val="4000"/>
            </a:srgbClr>
          </a:solidFill>
          <a:ln/>
        </p:spPr>
      </p:sp>
      <p:sp>
        <p:nvSpPr>
          <p:cNvPr id="19" name="Text 15"/>
          <p:cNvSpPr/>
          <p:nvPr/>
        </p:nvSpPr>
        <p:spPr>
          <a:xfrm>
            <a:off x="2775466" y="6074569"/>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Non-Anginal</a:t>
            </a:r>
            <a:endParaRPr lang="en-US" sz="1361" dirty="0"/>
          </a:p>
        </p:txBody>
      </p:sp>
      <p:sp>
        <p:nvSpPr>
          <p:cNvPr id="20" name="Text 16"/>
          <p:cNvSpPr/>
          <p:nvPr/>
        </p:nvSpPr>
        <p:spPr>
          <a:xfrm>
            <a:off x="7491770" y="6074569"/>
            <a:ext cx="4363164" cy="276582"/>
          </a:xfrm>
          <a:prstGeom prst="rect">
            <a:avLst/>
          </a:prstGeom>
          <a:noFill/>
          <a:ln/>
        </p:spPr>
        <p:txBody>
          <a:bodyPr wrap="non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Low</a:t>
            </a:r>
            <a:endParaRPr lang="en-US" sz="1361" dirty="0"/>
          </a:p>
        </p:txBody>
      </p:sp>
      <p:sp>
        <p:nvSpPr>
          <p:cNvPr id="21" name="Text 17"/>
          <p:cNvSpPr/>
          <p:nvPr/>
        </p:nvSpPr>
        <p:spPr>
          <a:xfrm>
            <a:off x="2594967" y="6729174"/>
            <a:ext cx="5390912" cy="540068"/>
          </a:xfrm>
          <a:prstGeom prst="rect">
            <a:avLst/>
          </a:prstGeom>
          <a:noFill/>
          <a:ln/>
        </p:spPr>
        <p:txBody>
          <a:bodyPr wrap="none" rtlCol="0" anchor="t"/>
          <a:lstStyle/>
          <a:p>
            <a:pPr indent="0" marL="0">
              <a:lnSpc>
                <a:spcPts val="4253"/>
              </a:lnSpc>
              <a:buNone/>
            </a:pPr>
            <a:r>
              <a:rPr lang="en-US" sz="3402" dirty="0">
                <a:solidFill>
                  <a:srgbClr val="F7F7F8"/>
                </a:solidFill>
                <a:latin typeface="DM Sans" pitchFamily="34" charset="0"/>
                <a:ea typeface="DM Sans" pitchFamily="34" charset="-122"/>
                <a:cs typeface="DM Sans" pitchFamily="34" charset="-120"/>
              </a:rPr>
              <a:t>Chest Pain Characteristics</a:t>
            </a:r>
            <a:endParaRPr lang="en-US" sz="3402" dirty="0"/>
          </a:p>
        </p:txBody>
      </p:sp>
      <p:sp>
        <p:nvSpPr>
          <p:cNvPr id="22" name="Text 18"/>
          <p:cNvSpPr/>
          <p:nvPr/>
        </p:nvSpPr>
        <p:spPr>
          <a:xfrm>
            <a:off x="2594967" y="7528441"/>
            <a:ext cx="9440347" cy="829747"/>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 The report delves into the different types of chest pain experienced by patients, providing valuable insights into the underlying causes and potential implications for diagnosis and treatment. Understanding the nuances of chest pain can help healthcare providers make more accurate assessments and develop personalized care plans.</a:t>
            </a:r>
            <a:endParaRPr lang="en-US" sz="1361" dirty="0"/>
          </a:p>
        </p:txBody>
      </p:sp>
      <p:sp>
        <p:nvSpPr>
          <p:cNvPr id="23" name="Text 19"/>
          <p:cNvSpPr/>
          <p:nvPr/>
        </p:nvSpPr>
        <p:spPr>
          <a:xfrm>
            <a:off x="2594967" y="8725257"/>
            <a:ext cx="2160270" cy="269915"/>
          </a:xfrm>
          <a:prstGeom prst="rect">
            <a:avLst/>
          </a:prstGeom>
          <a:noFill/>
          <a:ln/>
        </p:spPr>
        <p:txBody>
          <a:bodyPr wrap="none" rtlCol="0" anchor="t"/>
          <a:lstStyle/>
          <a:p>
            <a:pPr indent="0" marL="0">
              <a:lnSpc>
                <a:spcPts val="2126"/>
              </a:lnSpc>
              <a:buNone/>
            </a:pPr>
            <a:r>
              <a:rPr lang="en-US" sz="1701" dirty="0">
                <a:solidFill>
                  <a:srgbClr val="F7F7F8"/>
                </a:solidFill>
                <a:latin typeface="DM Sans" pitchFamily="34" charset="0"/>
                <a:ea typeface="DM Sans" pitchFamily="34" charset="-122"/>
                <a:cs typeface="DM Sans" pitchFamily="34" charset="-120"/>
              </a:rPr>
              <a:t>Typical Angina</a:t>
            </a:r>
            <a:endParaRPr lang="en-US" sz="1701" dirty="0"/>
          </a:p>
        </p:txBody>
      </p:sp>
      <p:sp>
        <p:nvSpPr>
          <p:cNvPr id="24" name="Text 20"/>
          <p:cNvSpPr/>
          <p:nvPr/>
        </p:nvSpPr>
        <p:spPr>
          <a:xfrm>
            <a:off x="2594967" y="9167932"/>
            <a:ext cx="2865358" cy="1382911"/>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Patients with typical angina experience a distinct, crushing chest pain that is often triggered by physical exertion or emotional stress.</a:t>
            </a:r>
            <a:endParaRPr lang="en-US" sz="1361" dirty="0"/>
          </a:p>
        </p:txBody>
      </p:sp>
      <p:sp>
        <p:nvSpPr>
          <p:cNvPr id="25" name="Text 21"/>
          <p:cNvSpPr/>
          <p:nvPr/>
        </p:nvSpPr>
        <p:spPr>
          <a:xfrm>
            <a:off x="5889427" y="8725257"/>
            <a:ext cx="2160270" cy="269915"/>
          </a:xfrm>
          <a:prstGeom prst="rect">
            <a:avLst/>
          </a:prstGeom>
          <a:noFill/>
          <a:ln/>
        </p:spPr>
        <p:txBody>
          <a:bodyPr wrap="none" rtlCol="0" anchor="t"/>
          <a:lstStyle/>
          <a:p>
            <a:pPr indent="0" marL="0">
              <a:lnSpc>
                <a:spcPts val="2126"/>
              </a:lnSpc>
              <a:buNone/>
            </a:pPr>
            <a:r>
              <a:rPr lang="en-US" sz="1701" dirty="0">
                <a:solidFill>
                  <a:srgbClr val="F7F7F8"/>
                </a:solidFill>
                <a:latin typeface="DM Sans" pitchFamily="34" charset="0"/>
                <a:ea typeface="DM Sans" pitchFamily="34" charset="-122"/>
                <a:cs typeface="DM Sans" pitchFamily="34" charset="-120"/>
              </a:rPr>
              <a:t>Atypical Angina</a:t>
            </a:r>
            <a:endParaRPr lang="en-US" sz="1701" dirty="0"/>
          </a:p>
        </p:txBody>
      </p:sp>
      <p:sp>
        <p:nvSpPr>
          <p:cNvPr id="26" name="Text 22"/>
          <p:cNvSpPr/>
          <p:nvPr/>
        </p:nvSpPr>
        <p:spPr>
          <a:xfrm>
            <a:off x="5889427" y="9167932"/>
            <a:ext cx="2865358" cy="1382911"/>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Atypical angina presents with less characteristic chest pain, making it more challenging to diagnose and requiring a more comprehensive evaluation.</a:t>
            </a:r>
            <a:endParaRPr lang="en-US" sz="1361" dirty="0"/>
          </a:p>
        </p:txBody>
      </p:sp>
      <p:sp>
        <p:nvSpPr>
          <p:cNvPr id="27" name="Text 23"/>
          <p:cNvSpPr/>
          <p:nvPr/>
        </p:nvSpPr>
        <p:spPr>
          <a:xfrm>
            <a:off x="9183886" y="8725257"/>
            <a:ext cx="2160270" cy="269915"/>
          </a:xfrm>
          <a:prstGeom prst="rect">
            <a:avLst/>
          </a:prstGeom>
          <a:noFill/>
          <a:ln/>
        </p:spPr>
        <p:txBody>
          <a:bodyPr wrap="none" rtlCol="0" anchor="t"/>
          <a:lstStyle/>
          <a:p>
            <a:pPr indent="0" marL="0">
              <a:lnSpc>
                <a:spcPts val="2126"/>
              </a:lnSpc>
              <a:buNone/>
            </a:pPr>
            <a:r>
              <a:rPr lang="en-US" sz="1701" dirty="0">
                <a:solidFill>
                  <a:srgbClr val="F7F7F8"/>
                </a:solidFill>
                <a:latin typeface="DM Sans" pitchFamily="34" charset="0"/>
                <a:ea typeface="DM Sans" pitchFamily="34" charset="-122"/>
                <a:cs typeface="DM Sans" pitchFamily="34" charset="-120"/>
              </a:rPr>
              <a:t>Non-Anginal</a:t>
            </a:r>
            <a:endParaRPr lang="en-US" sz="1701" dirty="0"/>
          </a:p>
        </p:txBody>
      </p:sp>
      <p:sp>
        <p:nvSpPr>
          <p:cNvPr id="28" name="Text 24"/>
          <p:cNvSpPr/>
          <p:nvPr/>
        </p:nvSpPr>
        <p:spPr>
          <a:xfrm>
            <a:off x="9183886" y="9167932"/>
            <a:ext cx="2865358" cy="1382911"/>
          </a:xfrm>
          <a:prstGeom prst="rect">
            <a:avLst/>
          </a:prstGeom>
          <a:noFill/>
          <a:ln/>
        </p:spPr>
        <p:txBody>
          <a:bodyPr wrap="square" rtlCol="0" anchor="t"/>
          <a:lstStyle/>
          <a:p>
            <a:pPr indent="0" marL="0">
              <a:lnSpc>
                <a:spcPts val="2177"/>
              </a:lnSpc>
              <a:buNone/>
            </a:pPr>
            <a:r>
              <a:rPr lang="en-US" sz="1361" dirty="0">
                <a:solidFill>
                  <a:srgbClr val="D6D9D7"/>
                </a:solidFill>
                <a:latin typeface="Inter" pitchFamily="34" charset="0"/>
                <a:ea typeface="Inter" pitchFamily="34" charset="-122"/>
                <a:cs typeface="Inter" pitchFamily="34" charset="-120"/>
              </a:rPr>
              <a:t>Non-anginal chest pain may be caused by a variety of non-cardiac conditions, necessitating a thorough investigation to determine the underlying cause.</a:t>
            </a:r>
            <a:endParaRPr lang="en-US" sz="1361" dirty="0"/>
          </a:p>
        </p:txBody>
      </p:sp>
      <p:pic>
        <p:nvPicPr>
          <p:cNvPr id="2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2024-08-14T22:10:08Z</dcterms:created>
  <dcterms:modified xsi:type="dcterms:W3CDTF">2024-08-14T22:10:08Z</dcterms:modified>
</cp:coreProperties>
</file>